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49" r:id="rId2"/>
    <p:sldId id="350" r:id="rId3"/>
    <p:sldId id="376" r:id="rId4"/>
    <p:sldId id="355" r:id="rId5"/>
    <p:sldId id="377" r:id="rId6"/>
    <p:sldId id="351" r:id="rId7"/>
    <p:sldId id="378" r:id="rId8"/>
    <p:sldId id="369" r:id="rId9"/>
    <p:sldId id="379" r:id="rId10"/>
    <p:sldId id="380" r:id="rId11"/>
    <p:sldId id="381" r:id="rId12"/>
    <p:sldId id="382" r:id="rId13"/>
    <p:sldId id="383" r:id="rId14"/>
    <p:sldId id="384" r:id="rId15"/>
    <p:sldId id="385" r:id="rId16"/>
    <p:sldId id="386" r:id="rId17"/>
    <p:sldId id="387" r:id="rId18"/>
    <p:sldId id="388" r:id="rId19"/>
    <p:sldId id="408" r:id="rId20"/>
    <p:sldId id="409" r:id="rId21"/>
    <p:sldId id="389" r:id="rId22"/>
    <p:sldId id="400" r:id="rId23"/>
    <p:sldId id="391" r:id="rId24"/>
    <p:sldId id="392" r:id="rId25"/>
    <p:sldId id="393" r:id="rId26"/>
    <p:sldId id="394" r:id="rId27"/>
    <p:sldId id="395" r:id="rId28"/>
    <p:sldId id="396" r:id="rId29"/>
    <p:sldId id="397" r:id="rId30"/>
    <p:sldId id="398" r:id="rId31"/>
    <p:sldId id="399" r:id="rId32"/>
    <p:sldId id="390" r:id="rId33"/>
    <p:sldId id="401" r:id="rId34"/>
    <p:sldId id="402" r:id="rId35"/>
    <p:sldId id="410" r:id="rId36"/>
    <p:sldId id="404" r:id="rId37"/>
    <p:sldId id="405" r:id="rId38"/>
    <p:sldId id="406" r:id="rId39"/>
    <p:sldId id="40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59" autoAdjust="0"/>
    <p:restoredTop sz="70511" autoAdjust="0"/>
  </p:normalViewPr>
  <p:slideViewPr>
    <p:cSldViewPr>
      <p:cViewPr>
        <p:scale>
          <a:sx n="85" d="100"/>
          <a:sy n="85" d="100"/>
        </p:scale>
        <p:origin x="1480" y="-6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3/3/17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3/3/17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chapter is designed to provide students a quick overview of the kinds of systems found in a typical corporation. Some of the concepts were introduced in Chapter 1. You could ask students to recall and describe the different levels of management in a business, intranets, and business processes using information from the previous chapter. Some are new—such as enterprise wide systems.</a:t>
            </a:r>
          </a:p>
          <a:p>
            <a:endParaRPr lang="en-US" altLang="en-US" dirty="0" smtClean="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2.2,</a:t>
            </a:r>
            <a:r>
              <a:rPr lang="en-US" altLang="en-US" baseline="0" dirty="0" smtClean="0"/>
              <a:t> Page 47.</a:t>
            </a:r>
          </a:p>
          <a:p>
            <a:r>
              <a:rPr lang="en-US" sz="1200" b="0" i="0" u="none" strike="noStrike" kern="1200" baseline="0" dirty="0" smtClean="0">
                <a:solidFill>
                  <a:schemeClr val="tx1"/>
                </a:solidFill>
                <a:latin typeface="+mn-lt"/>
                <a:ea typeface="+mn-ea"/>
                <a:cs typeface="+mn-cs"/>
              </a:rPr>
              <a:t>A TPS for payroll processing captures employee payment transaction data (such as a time card). System outputs include online and hard-copy reports for management and employee paychecks.</a:t>
            </a:r>
          </a:p>
          <a:p>
            <a:endParaRPr lang="en-US" sz="1200" b="0" i="0" u="none" strike="noStrike" kern="1200" baseline="0" dirty="0" smtClean="0">
              <a:solidFill>
                <a:schemeClr val="tx1"/>
              </a:solidFill>
              <a:latin typeface="+mn-lt"/>
              <a:ea typeface="+mn-ea"/>
              <a:cs typeface="+mn-cs"/>
            </a:endParaRPr>
          </a:p>
          <a:p>
            <a:pPr eaLnBrk="1" hangingPunct="1"/>
            <a:r>
              <a:rPr lang="en-US" altLang="en-US" dirty="0" smtClean="0"/>
              <a:t>Note that the outputs of the payroll system are useful not only within the company to managers, but also to regulatory agencies and other entities relying on the accuracy of the reported data.</a:t>
            </a:r>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97653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slide emphasizes the relationship between the class of software called </a:t>
            </a:r>
            <a:r>
              <a:rPr lang="ja-JP" altLang="en-US" dirty="0" smtClean="0"/>
              <a:t>“</a:t>
            </a:r>
            <a:r>
              <a:rPr lang="en-US" altLang="ja-JP" dirty="0" smtClean="0"/>
              <a:t>business intelligence</a:t>
            </a:r>
            <a:r>
              <a:rPr lang="ja-JP" altLang="en-US" dirty="0" smtClean="0"/>
              <a:t>”</a:t>
            </a:r>
            <a:r>
              <a:rPr lang="en-US" altLang="ja-JP" dirty="0" smtClean="0"/>
              <a:t> and the decision support systems used by middle and senior management, DSS and ESS. Business intelligence is a type of software used in analyzing data.  </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3938947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Emphasize to students that management information systems is a specific category of information systems for middle management. It has the same name, but a very different meaning from the term introduced in Chapter 1 (the study of information systems in business and management). In other words, the study of management information systems involves looking at all the systems used in business. An MIS system is a specific type of an IS.  It</a:t>
            </a:r>
            <a:r>
              <a:rPr lang="en-US" altLang="ja-JP" dirty="0" smtClean="0"/>
              <a:t>’s easy to get the two confused.</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357049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2.3,</a:t>
            </a:r>
            <a:r>
              <a:rPr lang="en-US" altLang="en-US" baseline="0" dirty="0" smtClean="0"/>
              <a:t> Page 48. </a:t>
            </a:r>
          </a:p>
          <a:p>
            <a:r>
              <a:rPr lang="en-US" sz="1200" b="0" i="0" u="none" strike="noStrike" kern="1200" baseline="0" dirty="0" smtClean="0">
                <a:solidFill>
                  <a:schemeClr val="tx1"/>
                </a:solidFill>
                <a:latin typeface="+mn-lt"/>
                <a:ea typeface="+mn-ea"/>
                <a:cs typeface="+mn-cs"/>
              </a:rPr>
              <a:t>In the system illustrated by this diagram, three TPS supply summarized transaction data to the MIS reporting system at the end of the time period. Managers gain access to the organizational data through the MIS, which provides them with the appropriate reports.</a:t>
            </a:r>
          </a:p>
          <a:p>
            <a:pPr eaLnBrk="1" hangingPunct="1"/>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Emphasize the relationship between TPS and MIS here. MIS receive data from an organization</a:t>
            </a:r>
            <a:r>
              <a:rPr lang="en-US" altLang="ja-JP" dirty="0" smtClean="0"/>
              <a:t>’s TPS systems and create outputs that management can use to make strategic decisions.</a:t>
            </a:r>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11327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2.4,</a:t>
            </a:r>
            <a:r>
              <a:rPr lang="en-US" altLang="en-US" baseline="0" dirty="0" smtClean="0"/>
              <a:t> Page 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This report, showing summarized annual sales data, was produced by the MIS in Figure 2.3.</a:t>
            </a:r>
            <a:r>
              <a:rPr lang="en-US" alt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graphic represents the </a:t>
            </a:r>
            <a:r>
              <a:rPr lang="ja-JP" altLang="en-US" dirty="0" smtClean="0"/>
              <a:t>“</a:t>
            </a:r>
            <a:r>
              <a:rPr lang="en-US" altLang="ja-JP" dirty="0" smtClean="0"/>
              <a:t>reports</a:t>
            </a:r>
            <a:r>
              <a:rPr lang="ja-JP" altLang="en-US" dirty="0" smtClean="0"/>
              <a:t>”</a:t>
            </a:r>
            <a:r>
              <a:rPr lang="en-US" altLang="ja-JP" dirty="0" smtClean="0"/>
              <a:t> portion of the Figure 2-3. Emphasize this to students, perhaps referencing that slide again to drive home that point. Students may not understand the decimals in the </a:t>
            </a:r>
            <a:r>
              <a:rPr lang="ja-JP" altLang="en-US" dirty="0" smtClean="0"/>
              <a:t>“</a:t>
            </a:r>
            <a:r>
              <a:rPr lang="en-US" altLang="ja-JP" dirty="0" smtClean="0"/>
              <a:t>ACTUAL versus PLANNED</a:t>
            </a:r>
            <a:r>
              <a:rPr lang="ja-JP" altLang="en-US" dirty="0" smtClean="0"/>
              <a:t>”</a:t>
            </a:r>
            <a:r>
              <a:rPr lang="en-US" altLang="ja-JP" dirty="0" smtClean="0"/>
              <a:t> category, where anything above 1.00 represents more sales than planned and anything less represents a disappointing result of fewer sales than planned.</a:t>
            </a:r>
            <a:endParaRPr lang="en-US" altLang="en-US" baseline="0" dirty="0" smtClean="0"/>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273283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You could ask whether or not students understand what is meant by nonroutine decision making, as opposed to routine decision making, and why DSS are specifically designed to assist managers in making that type of decision. Ask students for examples of nonroutine decisions they make or have made in the past as managers or employees. </a:t>
            </a: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414623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2.5,</a:t>
            </a:r>
            <a:r>
              <a:rPr lang="en-US" altLang="en-US" baseline="0" dirty="0" smtClean="0"/>
              <a:t> Page 50.</a:t>
            </a:r>
          </a:p>
          <a:p>
            <a:r>
              <a:rPr lang="en-US" sz="1200" b="0" i="0" u="none" strike="noStrike" kern="1200" baseline="0" dirty="0" smtClean="0">
                <a:solidFill>
                  <a:schemeClr val="tx1"/>
                </a:solidFill>
                <a:latin typeface="+mn-lt"/>
                <a:ea typeface="+mn-ea"/>
                <a:cs typeface="+mn-cs"/>
              </a:rPr>
              <a:t>This DSS operates on a powerful PC. It is used daily by managers who must develop bids on shipping contracts.</a:t>
            </a:r>
          </a:p>
          <a:p>
            <a:endParaRPr lang="en-US" altLang="en-US" baseline="0" dirty="0" smtClean="0"/>
          </a:p>
          <a:p>
            <a:pPr eaLnBrk="1" hangingPunct="1"/>
            <a:r>
              <a:rPr lang="en-US" altLang="en-US" dirty="0" smtClean="0"/>
              <a:t>DSS can rely on either analytical models or large databases to provide valuable information. You could ask which of these two types the above figure best resembles (analytical models). You could also ask them what types of decisions does this system help its users make? Examples include what vessels to send to particular destinations to maximize profit, the optimal loading pattern for cargo, and the optimal rate at which vessels should travel to maximize efficiency while still meeting their schedules, and so forth.</a:t>
            </a:r>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913205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Emphasize the connection between ESS, MIS, and DSS. ESS rely on accurate inputs from a firm</a:t>
            </a:r>
            <a:r>
              <a:rPr lang="en-US" altLang="ja-JP" dirty="0" smtClean="0"/>
              <a:t>’s MIS and DSS to provide useful information to executives. These systems should not exist in isolation from one another.  If they are isolated from one another, it is a kind of organizational dysfunction, probably inherited from the past. Note that the digital dashboard is a common feature of modern-day ESS. Emphasize that a critical feature of ESS is ease of use and simplicity of display. Executives using an ESS want quick access to the most critical data affecting their firm.</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629987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Ask students whether or not the smartphones that are changing business have had a similar effect on their own lives. Have iPhones dramatically changed they way they do things or created new possibilities?</a:t>
            </a: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4277023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Ask students whether or not the smartphones that are changing business have had a similar effect on their own lives. Have iPhones dramatically changed they way they do things or created new possibilities?</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64699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Enterprise applications are used to manage the information used in the systems discussed previously. In other words, enterprise applications are used to ensure that TPS, MIS, DSS, and ESS work together smoothly.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968453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2.6,</a:t>
            </a:r>
            <a:r>
              <a:rPr lang="en-US" altLang="en-US" baseline="0" dirty="0" smtClean="0"/>
              <a:t> Page 54.</a:t>
            </a:r>
          </a:p>
          <a:p>
            <a:r>
              <a:rPr lang="en-US" sz="1200" b="0" i="0" u="none" strike="noStrike" kern="1200" baseline="0" dirty="0" smtClean="0">
                <a:solidFill>
                  <a:schemeClr val="tx1"/>
                </a:solidFill>
                <a:latin typeface="+mn-lt"/>
                <a:ea typeface="+mn-ea"/>
                <a:cs typeface="+mn-cs"/>
              </a:rPr>
              <a:t>Enterprise applications automate processes that span multiple business functions and organizational levels and may extend outside the organization.</a:t>
            </a:r>
          </a:p>
          <a:p>
            <a:endParaRPr lang="en-US" sz="1200" b="0" i="0" u="none" strike="noStrike" kern="1200" baseline="0" dirty="0" smtClean="0">
              <a:solidFill>
                <a:schemeClr val="tx1"/>
              </a:solidFill>
              <a:latin typeface="+mn-lt"/>
              <a:ea typeface="+mn-ea"/>
              <a:cs typeface="+mn-cs"/>
            </a:endParaRPr>
          </a:p>
          <a:p>
            <a:pPr eaLnBrk="1" hangingPunct="1"/>
            <a:r>
              <a:rPr lang="en-US" altLang="en-US" dirty="0" smtClean="0"/>
              <a:t>The purpose of this graphic is simply to illustrate that enterprise systems are very large and diverse databases that pull information from many parts of the firm and enable processes across the firm at different organizational levels, as well as with suppliers and customers. </a:t>
            </a:r>
          </a:p>
          <a:p>
            <a:pPr eaLnBrk="1" hangingPunct="1"/>
            <a:endParaRPr lang="en-US" altLang="en-US" dirty="0" smtClean="0"/>
          </a:p>
          <a:p>
            <a:pPr eaLnBrk="1" hangingPunct="1"/>
            <a:r>
              <a:rPr lang="en-US" altLang="en-US" dirty="0" smtClean="0"/>
              <a:t>The triangle represents the organization, with different colors for the four main business functions. The ovals show that an enterprise application architecture incorporates systems used in sales and marketing, enabling these to communicate with each other and externally, with suppliers and customers.  It also incorporates information supplied by knowledge management systems, manufacturing and finance systems, and other enterprise systems. The purpose of incorporating  data and information from all of these sources is to enable and automate cross-functional business processes and supply accurate information to aid decision making.</a:t>
            </a: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470923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slide emphasizes the singularity of enterprise systems (one system) that integrates information flows from a variety of sources and serves a wide variety of groups and purposes in the firm. Remind students of the difference between enterprise applications and enterprise systems: Enterprise applications are any applications that span the enterprise, and types of enterprise applications include CRM, SCM, KMS, and enterprise systems. Enterprise systems refers to the larger database environment within which these applications reside and operate.  </a:t>
            </a:r>
          </a:p>
          <a:p>
            <a:pPr eaLnBrk="1" hangingPunct="1"/>
            <a:r>
              <a:rPr lang="en-US" altLang="en-US" dirty="0" smtClean="0"/>
              <a:t>Note that enterprise systems are referred to in some first as </a:t>
            </a:r>
            <a:r>
              <a:rPr lang="en-US" altLang="ja-JP" dirty="0" smtClean="0"/>
              <a:t>enterprise resource planning  systems (ERP).</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444093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Emphasize that SCM systems are interorganizational systems, automating the flow of information across organizational boundaries. This distinction is important because SCM systems must be designed with the business processes of potential partners and suppliers in mind. </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647157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CRM systems are extremely important for both marketing and customer service. You could ask students if they</a:t>
            </a:r>
            <a:r>
              <a:rPr lang="ja-JP" altLang="en-US" dirty="0" smtClean="0"/>
              <a:t>’</a:t>
            </a:r>
            <a:r>
              <a:rPr lang="en-US" altLang="ja-JP" dirty="0" smtClean="0"/>
              <a:t>ve ever filled out a survey for a company. Then connect that to information systems, perhaps explaining that the information they entered was provided as input to a CRM system for analysis.</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641735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idea that business firms are repositories of knowledge may be new to many students. Ask students for examples of firm knowledge, for instance, the knowledge required to run a fast food restaurant, or the knowledge required to operate a website such as Amazon.  Explain that knowledge management systems are useful for helping a firm</a:t>
            </a:r>
            <a:r>
              <a:rPr lang="en-US" altLang="ja-JP" dirty="0" smtClean="0"/>
              <a:t>'s employees understand how to perform certain business processes or how to solve problems. What might the consequences be for a firm with poor knowledge management systems?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23998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Enterprise applications are typically extremely expensive as well as difficult to implement. Ask students why this would be so:</a:t>
            </a:r>
          </a:p>
          <a:p>
            <a:pPr eaLnBrk="1" hangingPunct="1"/>
            <a:r>
              <a:rPr lang="en-US" altLang="en-US" dirty="0" smtClean="0"/>
              <a:t>Intranets and extranets use Internet technology to communicate internally to employees, allow employees to communicate with one another and share documents, and to help communication with vendors. They are essentially password protected websites. The simplest intranets and extranets may use static webpages to relay information, whereas more sophisticated versions may be database-driven and enable key business processes. </a:t>
            </a:r>
          </a:p>
          <a:p>
            <a:pPr eaLnBrk="1" hangingPunct="1"/>
            <a:endParaRPr lang="en-US" altLang="en-US" dirty="0" smtClean="0"/>
          </a:p>
          <a:p>
            <a:pPr eaLnBrk="1" hangingPunct="1"/>
            <a:r>
              <a:rPr lang="en-US" altLang="en-US" dirty="0" smtClean="0"/>
              <a:t>Ask students if they have used an intranet or extranet before and what services or information it provided. Does their school have an intranet/extranet? Generally universities have a website with different levels of access for the general public, registered students, faculty, and administrators. The public-facing part of the website can be thought of as the </a:t>
            </a:r>
            <a:r>
              <a:rPr lang="ja-JP" altLang="en-US" dirty="0" smtClean="0"/>
              <a:t>“</a:t>
            </a:r>
            <a:r>
              <a:rPr lang="en-US" altLang="ja-JP" dirty="0" smtClean="0"/>
              <a:t>extranet,</a:t>
            </a:r>
            <a:r>
              <a:rPr lang="ja-JP" altLang="en-US" dirty="0" smtClean="0"/>
              <a:t>”</a:t>
            </a:r>
            <a:r>
              <a:rPr lang="en-US" altLang="ja-JP" dirty="0" smtClean="0"/>
              <a:t> whereas the part of the website serving students and faculty can be thought of as the </a:t>
            </a:r>
            <a:r>
              <a:rPr lang="ja-JP" altLang="en-US" dirty="0" smtClean="0"/>
              <a:t>“</a:t>
            </a:r>
            <a:r>
              <a:rPr lang="en-US" altLang="ja-JP" dirty="0" smtClean="0"/>
              <a:t>intranet.</a:t>
            </a:r>
            <a:r>
              <a:rPr lang="ja-JP" altLang="en-US" dirty="0" smtClean="0"/>
              <a:t>”</a:t>
            </a:r>
            <a:r>
              <a:rPr lang="en-US" altLang="ja-JP" dirty="0" smtClean="0"/>
              <a:t>  These terms (intranet and extranet) are fading from use, but students will occasionally find firms still using them.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44016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use of Internet technology has transformed and continues to transform businesses and business activity. This slide aims to distinguish different terminology used in the book.  </a:t>
            </a:r>
          </a:p>
          <a:p>
            <a:pPr eaLnBrk="1" hangingPunct="1"/>
            <a:endParaRPr lang="en-US" altLang="en-US" dirty="0" smtClean="0"/>
          </a:p>
          <a:p>
            <a:pPr eaLnBrk="1" hangingPunct="1"/>
            <a:r>
              <a:rPr lang="en-US" altLang="en-US" dirty="0" smtClean="0"/>
              <a:t>E-business refers to the use of the Internet and networking to enable all parts of the business, whereas e-commerce refers to just that part of business that involves selling goods and services over the Internet. </a:t>
            </a:r>
          </a:p>
          <a:p>
            <a:pPr eaLnBrk="1" hangingPunct="1"/>
            <a:endParaRPr lang="en-US" altLang="en-US" dirty="0" smtClean="0"/>
          </a:p>
          <a:p>
            <a:pPr eaLnBrk="1" hangingPunct="1"/>
            <a:r>
              <a:rPr lang="en-US" altLang="en-US" dirty="0" smtClean="0"/>
              <a:t>Internet technology has also brought similar changes in the public sector—the use of Internet and networking technologies in government is referred to as e-government. Ask students what changes in businesses or government due to new Internet technologies they have noticed.</a:t>
            </a: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593523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 number of factors are leading to a growing emphasis on collaboration in the firm. Work is changing, requiring more cooperation and coordination. Professions play a larger role in firms than before, and this often requires more consultation among experts. Organizations are flatter, with many more decisions made far down in the hierarchy. Organizations are more far flung around the globe, in multiple locations. There</a:t>
            </a:r>
            <a:r>
              <a:rPr lang="en-US" altLang="ja-JP" dirty="0" smtClean="0"/>
              <a:t>’s an emphasis on finding and sharing ideas, which requires collaboration. Finally, what it means to be a </a:t>
            </a:r>
            <a:r>
              <a:rPr lang="ja-JP" altLang="en-US" dirty="0" smtClean="0"/>
              <a:t>“</a:t>
            </a:r>
            <a:r>
              <a:rPr lang="en-US" altLang="ja-JP" dirty="0" smtClean="0"/>
              <a:t>good</a:t>
            </a:r>
            <a:r>
              <a:rPr lang="ja-JP" altLang="en-US" dirty="0" smtClean="0"/>
              <a:t>”</a:t>
            </a:r>
            <a:r>
              <a:rPr lang="en-US" altLang="ja-JP" dirty="0" smtClean="0"/>
              <a:t> employee these days is in part an ability to work with others, and collaborate effectively. The culture of work has changed. </a:t>
            </a: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733904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Ask students how they use social sites such as Facebook, and if they have ever used these sites for business purposes. How about Twitter, Pinterest, or Tumblr?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73805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Research regarding the business benefits of collaboration is anecdotal; however, business and academic communities generally regard collaboration as an essential driving factor in business success: Firms that collaborate more make more money.</a:t>
            </a:r>
          </a:p>
          <a:p>
            <a:pPr eaLnBrk="1" hangingPunct="1"/>
            <a:endParaRPr lang="en-US" altLang="en-US" dirty="0" smtClean="0"/>
          </a:p>
          <a:p>
            <a:pPr eaLnBrk="1" hangingPunct="1"/>
            <a:r>
              <a:rPr lang="en-US" altLang="en-US" dirty="0" smtClean="0"/>
              <a:t>Ask students to give examples of how collaboration can improve productivity, product quality, and customer service. Has anyone had a fruitful collaborative experience in which an aspect of a company they worked at or an organization they were in?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734189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2.7,</a:t>
            </a:r>
            <a:r>
              <a:rPr lang="en-US" altLang="en-US" baseline="0" dirty="0" smtClean="0"/>
              <a:t> Page 60.</a:t>
            </a:r>
          </a:p>
          <a:p>
            <a:r>
              <a:rPr lang="en-US" sz="1200" b="0" i="0" u="none" strike="noStrike" kern="1200" baseline="0" dirty="0" smtClean="0">
                <a:solidFill>
                  <a:schemeClr val="tx1"/>
                </a:solidFill>
                <a:latin typeface="+mn-lt"/>
                <a:ea typeface="+mn-ea"/>
                <a:cs typeface="+mn-cs"/>
              </a:rPr>
              <a:t>Successful collaboration requires an appropriate organizational structure and culture along with appropriate collaboration technology.</a:t>
            </a:r>
          </a:p>
          <a:p>
            <a:endParaRPr lang="en-US" sz="1200" b="0" i="0" u="none" strike="noStrike" kern="1200" baseline="0" dirty="0" smtClean="0">
              <a:solidFill>
                <a:schemeClr val="tx1"/>
              </a:solidFill>
              <a:latin typeface="+mn-lt"/>
              <a:ea typeface="+mn-ea"/>
              <a:cs typeface="+mn-cs"/>
            </a:endParaRPr>
          </a:p>
          <a:p>
            <a:pPr eaLnBrk="1" hangingPunct="1"/>
            <a:r>
              <a:rPr lang="en-US" altLang="en-US" dirty="0" smtClean="0"/>
              <a:t>This slide graphically describes how collaboration is believed to impact business performance. Two primary ingredients are needed: collaboration capability  (including how much collaboration is possible) and collaboration technology or means. The quality of these two factors directly affects firm performance—the higher quality of collaboration means better firm performance. Ask students how collaboration can be high or low quality? An example of low-quality collaboration could be a team put together to solve a business problem but is unable to effectively work together because of internal politics. Do students have any experience with poor collaboration?</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3015141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Collaboration is not something that spontaneously arises—it must be enabled and nurtured. Collaborative culture is an essential factor—simply having collaborative technology will not result in collaboration if it </a:t>
            </a:r>
            <a:r>
              <a:rPr lang="en-US" altLang="en-US" dirty="0" err="1" smtClean="0"/>
              <a:t>isn</a:t>
            </a:r>
            <a:r>
              <a:rPr lang="ja-JP" altLang="en-US" dirty="0" smtClean="0"/>
              <a:t>’</a:t>
            </a:r>
            <a:r>
              <a:rPr lang="en-US" altLang="ja-JP" dirty="0" smtClean="0"/>
              <a:t>t seen as part of the business and rewarded. Have any students worked at </a:t>
            </a:r>
            <a:r>
              <a:rPr lang="ja-JP" altLang="en-US" dirty="0" smtClean="0"/>
              <a:t>“</a:t>
            </a:r>
            <a:r>
              <a:rPr lang="en-US" altLang="ja-JP" dirty="0" smtClean="0"/>
              <a:t>command and control</a:t>
            </a:r>
            <a:r>
              <a:rPr lang="ja-JP" altLang="en-US" dirty="0" smtClean="0"/>
              <a:t>”</a:t>
            </a:r>
            <a:r>
              <a:rPr lang="en-US" altLang="ja-JP" dirty="0" smtClean="0"/>
              <a:t> organizations? If so, were they able to see aspects of the business that could be improved but were unable to  make contributions because of the firm's culture? Are there any businesses or business functions that benefit by less collaboration? Are there any disadvantages to collaboration?</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059335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text goes into more depth on each of these tools. Give an example for each type of tool. Business uses of social networking and collaboration include Facebook accounts for businesses; using wikis</a:t>
            </a:r>
            <a:r>
              <a:rPr lang="en-US" altLang="ja-JP" dirty="0" smtClean="0"/>
              <a:t> as extended, more complete FAQs; and virtual worlds to conduct online meetings for employees around the world. Distinguish these individual tools from Internet-based collaboration environments, which are suites of collected collaboration tools, enabling communication and data-sharing between tools. How many of your students used Google Docs? </a:t>
            </a:r>
            <a:endParaRPr lang="en-US" alt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Nearly all the features you see on Facebook are re-created in enterprise social networking software.  Facebook does not have team workspaces, Google+ makes it easier to set these up as communities.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3609654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When evaluating collaboration tools for your businesses, the first step is to identify the kind of problem you have. The key problems are time and location. Generally, no one has enough time and often key people are not in the right place. Some teams may need to work together in real-time, whereas others may simply need shared documentation. In analyzing collaboration tools by the space/time dimensions you can determine what types of tools will solve your problem. The six steps in evaluating software are applicable not only for collaboration tools but any software solution for your company. First determine the challenge or problem, look for solutions for this particular problem, and so forth.</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404122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2.8,</a:t>
            </a:r>
            <a:r>
              <a:rPr lang="en-US" altLang="en-US" baseline="0" dirty="0" smtClean="0"/>
              <a:t> Page 66.</a:t>
            </a:r>
          </a:p>
          <a:p>
            <a:r>
              <a:rPr lang="en-US" sz="1200" b="0" i="0" u="none" strike="noStrike" kern="1200" baseline="0" dirty="0" smtClean="0">
                <a:solidFill>
                  <a:schemeClr val="tx1"/>
                </a:solidFill>
                <a:latin typeface="+mn-lt"/>
                <a:ea typeface="+mn-ea"/>
                <a:cs typeface="+mn-cs"/>
              </a:rPr>
              <a:t>Collaboration and social technologies can be classified in terms of whether they support interactions at the same or different time or place and whether these interactions are remote or colocated.</a:t>
            </a:r>
          </a:p>
          <a:p>
            <a:endParaRPr lang="en-US" sz="1200" b="0" i="0" u="none" strike="noStrike" kern="1200" baseline="0" dirty="0" smtClean="0">
              <a:solidFill>
                <a:schemeClr val="tx1"/>
              </a:solidFill>
              <a:latin typeface="+mn-lt"/>
              <a:ea typeface="+mn-ea"/>
              <a:cs typeface="+mn-cs"/>
            </a:endParaRPr>
          </a:p>
          <a:p>
            <a:pPr eaLnBrk="1" hangingPunct="1"/>
            <a:r>
              <a:rPr lang="en-US" altLang="en-US" dirty="0" smtClean="0"/>
              <a:t>You can use this matrix to identify solutions to the time/location issues that face a firm, and to choose specific collaboration technologies. </a:t>
            </a: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4220821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Defined simply, the information systems department of a firm is responsible for coordinating all of the systems previously mentioned in this chapter. How the department is organized depends on the nature and size of the business. Small companies may not have a formal department, whereas large companies may have several departments for different business functions, or they have an IT Department in each corporate division. Ask students what types of information systems departments they have had experience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 the development of business information systems matures, end users have been increasingly recognized as pivotal to developing a successful system.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982535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information systems department has also been recognized as a powerful resource for developing new products, services, and efficiencies. As such, IT governance is a central business concern—being able to use IT efficiently and effectively has become more and more essential to a business</a:t>
            </a:r>
            <a:r>
              <a:rPr lang="en-US" altLang="ja-JP" dirty="0" smtClean="0"/>
              <a:t>’s success.</a:t>
            </a: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331185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30914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Business processes are at the heart of every business. Ask students if they can give any examples of business processes that they come in contact with everyday. This could include anything from ordering a hamburger at McDonalds, to applying for a driver</a:t>
            </a:r>
            <a:r>
              <a:rPr lang="en-US" altLang="ja-JP" dirty="0" smtClean="0"/>
              <a:t>'s license at the DMV. Emphasize that studying a firm's business processes is an excellent way to learn a great deal about how that business actually works. How could a business process be a liability? Think of some dysfunctional business processes or ask the students to come up with some really poor business process.</a:t>
            </a: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Other examples include checking the product for quality (manufacturing and production), selling the product (sales and marketing), paying creditors (finance and accounting), and evaluating job performance (human resources). You could ask students to contribute other examples of business processes and describe which of the four types they are.</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95629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Figure 2.1,</a:t>
            </a:r>
            <a:r>
              <a:rPr lang="en-US" altLang="en-US" baseline="0" dirty="0" smtClean="0"/>
              <a:t> Page 45.</a:t>
            </a:r>
          </a:p>
          <a:p>
            <a:r>
              <a:rPr lang="en-US" sz="1200" b="0" i="0" u="none" strike="noStrike" kern="1200" baseline="0" dirty="0" smtClean="0">
                <a:solidFill>
                  <a:schemeClr val="tx1"/>
                </a:solidFill>
                <a:latin typeface="+mn-lt"/>
                <a:ea typeface="+mn-ea"/>
                <a:cs typeface="+mn-cs"/>
              </a:rPr>
              <a:t>Fulfilling a customer order involves a complex set of steps that requires the close coordination of the sales, accounting, and manufacturing functions.</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Emphasize that each rectangle represents one part of the larger business process of order fulfillment. Notice that this business process spans several different functional areas of the business from sales (orders), to accounting, to manufacturing. Important business processes typically span several different functional areas or divisions in a business.  </a:t>
            </a:r>
          </a:p>
          <a:p>
            <a:endParaRPr lang="en-US" sz="1200" b="0" i="0" u="none" strike="noStrike" kern="1200" baseline="0" dirty="0" smtClean="0">
              <a:solidFill>
                <a:schemeClr val="tx1"/>
              </a:solidFill>
              <a:latin typeface="+mn-lt"/>
              <a:ea typeface="+mn-ea"/>
              <a:cs typeface="+mn-cs"/>
            </a:endParaRPr>
          </a:p>
          <a:p>
            <a:endParaRPr lang="en-US" altLang="en-US" sz="1200" b="0" i="0" u="none" strike="noStrike" kern="1200" baseline="0" dirty="0" smtClean="0">
              <a:solidFill>
                <a:schemeClr val="tx1"/>
              </a:solidFill>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Examples of entirely new business processes made possible by information technology are downloading a song from iTunes or buying a book or e-book from Amazon. You might also mention the Amazon book reader Kindle which is continuously connected to the Internet and allows customers to download books and pay for them using Amazon’</a:t>
            </a:r>
            <a:r>
              <a:rPr lang="en-US" altLang="ja-JP" dirty="0" smtClean="0"/>
              <a:t>s one-click purchase method. Ask students if they can name any other business processes that have been transformed in the last year years.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60627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purpose of these systems is to answer routine questions about the flow of transactions through the organization. These systems are a necessity for any business.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86276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3/3/17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3/3/17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3/3/17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3/3/17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3/3/17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a:t>
            </a:r>
            <a:r>
              <a:rPr lang="en-US" altLang="en-US" sz="700" b="1" dirty="0" smtClean="0">
                <a:ea typeface="Verdana" panose="020B0604030504040204" pitchFamily="34" charset="0"/>
                <a:cs typeface="Verdana" panose="020B0604030504040204" pitchFamily="34" charset="0"/>
              </a:rPr>
              <a:t>2018, 2017, 2016 </a:t>
            </a:r>
            <a:r>
              <a:rPr lang="en-US" altLang="en-US" sz="700" b="1" dirty="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Information Systems: Managing the Digital Firm</a:t>
            </a:r>
            <a:endParaRPr lang="en-US" dirty="0"/>
          </a:p>
        </p:txBody>
      </p:sp>
      <p:sp>
        <p:nvSpPr>
          <p:cNvPr id="3" name="Text Placeholder 2"/>
          <p:cNvSpPr>
            <a:spLocks noGrp="1"/>
          </p:cNvSpPr>
          <p:nvPr>
            <p:ph type="body" sz="quarter" idx="13"/>
          </p:nvPr>
        </p:nvSpPr>
        <p:spPr>
          <a:xfrm>
            <a:off x="457200" y="1300845"/>
            <a:ext cx="8229600" cy="478970"/>
          </a:xfrm>
        </p:spPr>
        <p:txBody>
          <a:bodyPr/>
          <a:lstStyle/>
          <a:p>
            <a:r>
              <a:rPr lang="en-US" dirty="0" smtClean="0"/>
              <a:t>Fifteenth edition</a:t>
            </a:r>
            <a:endParaRPr lang="en-US" dirty="0"/>
          </a:p>
        </p:txBody>
      </p:sp>
      <p:sp>
        <p:nvSpPr>
          <p:cNvPr id="4" name="Text Placeholder 3"/>
          <p:cNvSpPr>
            <a:spLocks noGrp="1"/>
          </p:cNvSpPr>
          <p:nvPr>
            <p:ph type="body" sz="quarter" idx="14"/>
          </p:nvPr>
        </p:nvSpPr>
        <p:spPr/>
        <p:txBody>
          <a:bodyPr/>
          <a:lstStyle/>
          <a:p>
            <a:r>
              <a:rPr lang="en-US" dirty="0" smtClean="0"/>
              <a:t>Chapter 2</a:t>
            </a:r>
            <a:endParaRPr lang="en-US" dirty="0"/>
          </a:p>
        </p:txBody>
      </p:sp>
      <p:sp>
        <p:nvSpPr>
          <p:cNvPr id="5" name="Text Placeholder 4"/>
          <p:cNvSpPr>
            <a:spLocks noGrp="1"/>
          </p:cNvSpPr>
          <p:nvPr>
            <p:ph type="body" sz="quarter" idx="15"/>
          </p:nvPr>
        </p:nvSpPr>
        <p:spPr/>
        <p:txBody>
          <a:bodyPr/>
          <a:lstStyle/>
          <a:p>
            <a:r>
              <a:rPr lang="en-US" dirty="0" smtClean="0"/>
              <a:t>Global E-business and Collaboration</a:t>
            </a:r>
            <a:endParaRPr lang="en-US" dirty="0"/>
          </a:p>
        </p:txBody>
      </p:sp>
      <p:pic>
        <p:nvPicPr>
          <p:cNvPr id="6" name="Picture 5" descr="Book cov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057476"/>
            <a:ext cx="2940655" cy="3763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for Different Management Groups (1 of 2)</a:t>
            </a:r>
            <a:endParaRPr lang="en-US" dirty="0"/>
          </a:p>
        </p:txBody>
      </p:sp>
      <p:sp>
        <p:nvSpPr>
          <p:cNvPr id="5" name="Content Placeholder 4"/>
          <p:cNvSpPr>
            <a:spLocks noGrp="1"/>
          </p:cNvSpPr>
          <p:nvPr>
            <p:ph idx="1"/>
          </p:nvPr>
        </p:nvSpPr>
        <p:spPr/>
        <p:txBody>
          <a:bodyPr/>
          <a:lstStyle/>
          <a:p>
            <a:r>
              <a:rPr lang="en-US" dirty="0" smtClean="0"/>
              <a:t>Transaction processing systems</a:t>
            </a:r>
          </a:p>
          <a:p>
            <a:pPr lvl="1"/>
            <a:r>
              <a:rPr lang="en-US" dirty="0" smtClean="0"/>
              <a:t>Serve operational managers and staff</a:t>
            </a:r>
          </a:p>
          <a:p>
            <a:pPr lvl="1"/>
            <a:r>
              <a:rPr lang="en-US" dirty="0" smtClean="0"/>
              <a:t>Perform and record daily routine transactions necessary to conduct business</a:t>
            </a:r>
          </a:p>
          <a:p>
            <a:pPr lvl="2"/>
            <a:r>
              <a:rPr lang="en-US" dirty="0" smtClean="0"/>
              <a:t>Examples: sales order entry, payroll, shipping</a:t>
            </a:r>
          </a:p>
          <a:p>
            <a:pPr lvl="1"/>
            <a:r>
              <a:rPr lang="en-US" dirty="0" smtClean="0"/>
              <a:t>Allow managers to monitor status of operations and relations with external environment</a:t>
            </a:r>
          </a:p>
          <a:p>
            <a:pPr lvl="1"/>
            <a:r>
              <a:rPr lang="en-US" dirty="0" smtClean="0"/>
              <a:t>Serve predefined, structured goals and decision making</a:t>
            </a:r>
            <a:endParaRPr lang="en-US" dirty="0"/>
          </a:p>
        </p:txBody>
      </p:sp>
    </p:spTree>
    <p:extLst>
      <p:ext uri="{BB962C8B-B14F-4D97-AF65-F5344CB8AC3E}">
        <p14:creationId xmlns:p14="http://schemas.microsoft.com/office/powerpoint/2010/main" val="188455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2.2: A Payroll TPS</a:t>
            </a:r>
            <a:endParaRPr lang="en-US" dirty="0"/>
          </a:p>
        </p:txBody>
      </p:sp>
      <p:pic>
        <p:nvPicPr>
          <p:cNvPr id="3" name="Picture 2" descr="Figure 2.2 illustrates the elements of a payroll T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564" y="1447800"/>
            <a:ext cx="5868870" cy="4581153"/>
          </a:xfrm>
          <a:prstGeom prst="rect">
            <a:avLst/>
          </a:prstGeom>
        </p:spPr>
      </p:pic>
    </p:spTree>
    <p:extLst>
      <p:ext uri="{BB962C8B-B14F-4D97-AF65-F5344CB8AC3E}">
        <p14:creationId xmlns:p14="http://schemas.microsoft.com/office/powerpoint/2010/main" val="385161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for Different Management Groups (2 of 2)</a:t>
            </a:r>
            <a:endParaRPr lang="en-US" dirty="0"/>
          </a:p>
        </p:txBody>
      </p:sp>
      <p:sp>
        <p:nvSpPr>
          <p:cNvPr id="5" name="Content Placeholder 4"/>
          <p:cNvSpPr>
            <a:spLocks noGrp="1"/>
          </p:cNvSpPr>
          <p:nvPr>
            <p:ph idx="1"/>
          </p:nvPr>
        </p:nvSpPr>
        <p:spPr/>
        <p:txBody>
          <a:bodyPr/>
          <a:lstStyle/>
          <a:p>
            <a:pPr>
              <a:defRPr/>
            </a:pPr>
            <a:r>
              <a:rPr lang="en-US" sz="3600" dirty="0" smtClean="0">
                <a:cs typeface="ＭＳ Ｐゴシック" charset="0"/>
              </a:rPr>
              <a:t>Systems for business </a:t>
            </a:r>
            <a:r>
              <a:rPr lang="en-US" sz="3600" dirty="0">
                <a:cs typeface="ＭＳ Ｐゴシック" charset="0"/>
              </a:rPr>
              <a:t>intelligence </a:t>
            </a:r>
          </a:p>
          <a:p>
            <a:pPr lvl="1">
              <a:defRPr/>
            </a:pPr>
            <a:r>
              <a:rPr lang="en-US" dirty="0"/>
              <a:t>Data and software tools for organizing and analyzing data</a:t>
            </a:r>
          </a:p>
          <a:p>
            <a:pPr lvl="1">
              <a:defRPr/>
            </a:pPr>
            <a:r>
              <a:rPr lang="en-US" dirty="0"/>
              <a:t>Used to help managers and users make improved decisions</a:t>
            </a:r>
          </a:p>
          <a:p>
            <a:pPr>
              <a:defRPr/>
            </a:pPr>
            <a:r>
              <a:rPr lang="en-US" dirty="0" smtClean="0"/>
              <a:t>Management </a:t>
            </a:r>
            <a:r>
              <a:rPr lang="en-US" dirty="0"/>
              <a:t>information systems</a:t>
            </a:r>
          </a:p>
          <a:p>
            <a:pPr>
              <a:defRPr/>
            </a:pPr>
            <a:r>
              <a:rPr lang="en-US" dirty="0"/>
              <a:t>Decision support systems</a:t>
            </a:r>
          </a:p>
          <a:p>
            <a:pPr>
              <a:defRPr/>
            </a:pPr>
            <a:r>
              <a:rPr lang="en-US" dirty="0"/>
              <a:t>Executive support </a:t>
            </a:r>
            <a:r>
              <a:rPr lang="en-US" dirty="0" smtClean="0"/>
              <a:t>systems</a:t>
            </a:r>
            <a:endParaRPr lang="en-US" dirty="0"/>
          </a:p>
        </p:txBody>
      </p:sp>
    </p:spTree>
    <p:extLst>
      <p:ext uri="{BB962C8B-B14F-4D97-AF65-F5344CB8AC3E}">
        <p14:creationId xmlns:p14="http://schemas.microsoft.com/office/powerpoint/2010/main" val="146754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Information Systems</a:t>
            </a:r>
            <a:endParaRPr lang="en-US" dirty="0"/>
          </a:p>
        </p:txBody>
      </p:sp>
      <p:sp>
        <p:nvSpPr>
          <p:cNvPr id="3" name="Content Placeholder 2"/>
          <p:cNvSpPr>
            <a:spLocks noGrp="1"/>
          </p:cNvSpPr>
          <p:nvPr>
            <p:ph idx="1"/>
          </p:nvPr>
        </p:nvSpPr>
        <p:spPr/>
        <p:txBody>
          <a:bodyPr/>
          <a:lstStyle/>
          <a:p>
            <a:r>
              <a:rPr lang="en-US" altLang="en-US" dirty="0" smtClean="0"/>
              <a:t>Serve middle management</a:t>
            </a:r>
          </a:p>
          <a:p>
            <a:r>
              <a:rPr lang="en-US" altLang="en-US" dirty="0" smtClean="0"/>
              <a:t>Provide reports on firm</a:t>
            </a:r>
            <a:r>
              <a:rPr lang="en-US" altLang="ja-JP" dirty="0" smtClean="0"/>
              <a:t>’s current performance, based on data from TPS</a:t>
            </a:r>
          </a:p>
          <a:p>
            <a:r>
              <a:rPr lang="en-US" altLang="en-US" dirty="0" smtClean="0"/>
              <a:t>Provide answers to routine questions with predefined procedure for answering them</a:t>
            </a:r>
          </a:p>
          <a:p>
            <a:r>
              <a:rPr lang="en-US" altLang="en-US" dirty="0" smtClean="0"/>
              <a:t>Typically have little analytic capability</a:t>
            </a:r>
            <a:endParaRPr lang="en-US" dirty="0"/>
          </a:p>
        </p:txBody>
      </p:sp>
    </p:spTree>
    <p:extLst>
      <p:ext uri="{BB962C8B-B14F-4D97-AF65-F5344CB8AC3E}">
        <p14:creationId xmlns:p14="http://schemas.microsoft.com/office/powerpoint/2010/main" val="35675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2.3: How Management Information Systems Obtain Their Data from</a:t>
            </a:r>
            <a:br>
              <a:rPr lang="en-US" dirty="0" smtClean="0"/>
            </a:br>
            <a:r>
              <a:rPr lang="en-US" dirty="0" smtClean="0"/>
              <a:t>the Organization’s TPS</a:t>
            </a:r>
            <a:endParaRPr lang="en-US" dirty="0"/>
          </a:p>
        </p:txBody>
      </p:sp>
      <p:pic>
        <p:nvPicPr>
          <p:cNvPr id="3" name="Picture 2" descr="Figure 2.3 illustrates the relationship between TPS and M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209800"/>
            <a:ext cx="7620000" cy="3486107"/>
          </a:xfrm>
          <a:prstGeom prst="rect">
            <a:avLst/>
          </a:prstGeom>
        </p:spPr>
      </p:pic>
    </p:spTree>
    <p:extLst>
      <p:ext uri="{BB962C8B-B14F-4D97-AF65-F5344CB8AC3E}">
        <p14:creationId xmlns:p14="http://schemas.microsoft.com/office/powerpoint/2010/main" val="197514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2.4: Sample MIS Report</a:t>
            </a:r>
            <a:endParaRPr lang="en-US" dirty="0"/>
          </a:p>
        </p:txBody>
      </p:sp>
      <p:pic>
        <p:nvPicPr>
          <p:cNvPr id="3" name="Picture 2" descr="Figure 2.4 shows a sample MIS re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95400"/>
            <a:ext cx="7672038" cy="4572000"/>
          </a:xfrm>
          <a:prstGeom prst="rect">
            <a:avLst/>
          </a:prstGeom>
        </p:spPr>
      </p:pic>
    </p:spTree>
    <p:extLst>
      <p:ext uri="{BB962C8B-B14F-4D97-AF65-F5344CB8AC3E}">
        <p14:creationId xmlns:p14="http://schemas.microsoft.com/office/powerpoint/2010/main" val="4180428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Decision support systems</a:t>
            </a:r>
            <a:endParaRPr lang="en-US" dirty="0"/>
          </a:p>
        </p:txBody>
      </p:sp>
      <p:sp>
        <p:nvSpPr>
          <p:cNvPr id="3" name="Content Placeholder 2"/>
          <p:cNvSpPr>
            <a:spLocks noGrp="1"/>
          </p:cNvSpPr>
          <p:nvPr>
            <p:ph idx="1"/>
          </p:nvPr>
        </p:nvSpPr>
        <p:spPr/>
        <p:txBody>
          <a:bodyPr/>
          <a:lstStyle/>
          <a:p>
            <a:pPr>
              <a:spcBef>
                <a:spcPct val="0"/>
              </a:spcBef>
            </a:pPr>
            <a:r>
              <a:rPr lang="en-US" altLang="en-US" dirty="0"/>
              <a:t>Serve middle management</a:t>
            </a:r>
          </a:p>
          <a:p>
            <a:pPr>
              <a:spcBef>
                <a:spcPct val="0"/>
              </a:spcBef>
            </a:pPr>
            <a:r>
              <a:rPr lang="en-US" altLang="en-US" dirty="0"/>
              <a:t>Support nonroutine decision making</a:t>
            </a:r>
          </a:p>
          <a:p>
            <a:pPr lvl="1">
              <a:spcBef>
                <a:spcPct val="0"/>
              </a:spcBef>
            </a:pPr>
            <a:r>
              <a:rPr lang="en-US" altLang="en-US" dirty="0"/>
              <a:t>Example: What is the impact on production schedule if December sales doubled?</a:t>
            </a:r>
          </a:p>
          <a:p>
            <a:pPr>
              <a:spcBef>
                <a:spcPct val="0"/>
              </a:spcBef>
            </a:pPr>
            <a:r>
              <a:rPr lang="en-US" altLang="en-US" dirty="0"/>
              <a:t>May use external information as well TPS / MIS data</a:t>
            </a:r>
          </a:p>
          <a:p>
            <a:pPr>
              <a:spcBef>
                <a:spcPct val="0"/>
              </a:spcBef>
            </a:pPr>
            <a:r>
              <a:rPr lang="en-US" altLang="en-US" dirty="0"/>
              <a:t>Model driven DSS</a:t>
            </a:r>
          </a:p>
          <a:p>
            <a:pPr lvl="1">
              <a:spcBef>
                <a:spcPct val="0"/>
              </a:spcBef>
            </a:pPr>
            <a:r>
              <a:rPr lang="en-US" altLang="en-US" dirty="0"/>
              <a:t>Voyage-estimating systems</a:t>
            </a:r>
          </a:p>
          <a:p>
            <a:pPr>
              <a:spcBef>
                <a:spcPct val="0"/>
              </a:spcBef>
            </a:pPr>
            <a:r>
              <a:rPr lang="en-US" altLang="en-US" dirty="0"/>
              <a:t>Data driven DSS</a:t>
            </a:r>
          </a:p>
          <a:p>
            <a:pPr lvl="1">
              <a:spcBef>
                <a:spcPct val="0"/>
              </a:spcBef>
            </a:pPr>
            <a:r>
              <a:rPr lang="en-US" altLang="en-US" dirty="0"/>
              <a:t>Intrawest</a:t>
            </a:r>
            <a:r>
              <a:rPr lang="en-US" altLang="ja-JP" dirty="0"/>
              <a:t>’s marketing analysis </a:t>
            </a:r>
            <a:r>
              <a:rPr lang="en-US" altLang="ja-JP" dirty="0" smtClean="0"/>
              <a:t>systems</a:t>
            </a:r>
            <a:endParaRPr lang="en-US" altLang="en-US" dirty="0"/>
          </a:p>
        </p:txBody>
      </p:sp>
    </p:spTree>
    <p:extLst>
      <p:ext uri="{BB962C8B-B14F-4D97-AF65-F5344CB8AC3E}">
        <p14:creationId xmlns:p14="http://schemas.microsoft.com/office/powerpoint/2010/main" val="2872370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2.5: Voyage-Estimating Decision-Support System</a:t>
            </a:r>
            <a:endParaRPr lang="en-US" dirty="0"/>
          </a:p>
        </p:txBody>
      </p:sp>
      <p:pic>
        <p:nvPicPr>
          <p:cNvPr id="3" name="Picture 2" descr="Figure 2.5 illustrates a voyage-estimating decision-support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90" y="1295400"/>
            <a:ext cx="7212458" cy="4572000"/>
          </a:xfrm>
          <a:prstGeom prst="rect">
            <a:avLst/>
          </a:prstGeom>
        </p:spPr>
      </p:pic>
    </p:spTree>
    <p:extLst>
      <p:ext uri="{BB962C8B-B14F-4D97-AF65-F5344CB8AC3E}">
        <p14:creationId xmlns:p14="http://schemas.microsoft.com/office/powerpoint/2010/main" val="2644039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Executive Support Systems</a:t>
            </a:r>
            <a:endParaRPr lang="en-US" dirty="0"/>
          </a:p>
        </p:txBody>
      </p:sp>
      <p:sp>
        <p:nvSpPr>
          <p:cNvPr id="5" name="Content Placeholder 4"/>
          <p:cNvSpPr>
            <a:spLocks noGrp="1"/>
          </p:cNvSpPr>
          <p:nvPr>
            <p:ph idx="1"/>
          </p:nvPr>
        </p:nvSpPr>
        <p:spPr/>
        <p:txBody>
          <a:bodyPr/>
          <a:lstStyle/>
          <a:p>
            <a:r>
              <a:rPr lang="en-US" altLang="en-US" dirty="0"/>
              <a:t>Support senior management</a:t>
            </a:r>
          </a:p>
          <a:p>
            <a:r>
              <a:rPr lang="en-US" altLang="en-US" dirty="0"/>
              <a:t>Address nonroutine decisions</a:t>
            </a:r>
          </a:p>
          <a:p>
            <a:pPr lvl="1"/>
            <a:r>
              <a:rPr lang="en-US" altLang="en-US" dirty="0"/>
              <a:t>Requiring judgment, evaluation, and insight</a:t>
            </a:r>
          </a:p>
          <a:p>
            <a:r>
              <a:rPr lang="en-US" altLang="en-US" dirty="0"/>
              <a:t>Incorporate data about external events (e.g., new tax laws or competitors) as well as summarized information from internal MIS and DSS</a:t>
            </a:r>
          </a:p>
          <a:p>
            <a:r>
              <a:rPr lang="en-US" altLang="en-US" dirty="0"/>
              <a:t>Example: Digital dashboard with real-time view of firm</a:t>
            </a:r>
            <a:r>
              <a:rPr lang="en-US" altLang="ja-JP" dirty="0"/>
              <a:t>’s financial </a:t>
            </a:r>
            <a:r>
              <a:rPr lang="en-US" altLang="ja-JP" dirty="0" smtClean="0"/>
              <a:t>performance</a:t>
            </a:r>
            <a:endParaRPr lang="en-US" altLang="en-US" dirty="0"/>
          </a:p>
        </p:txBody>
      </p:sp>
    </p:spTree>
    <p:extLst>
      <p:ext uri="{BB962C8B-B14F-4D97-AF65-F5344CB8AC3E}">
        <p14:creationId xmlns:p14="http://schemas.microsoft.com/office/powerpoint/2010/main" val="2702046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Interactive Session: Organizations: New Systems Help Plan International Manage Its Human Resources (1 of 2)</a:t>
            </a: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smtClean="0"/>
              <a:t>Class </a:t>
            </a:r>
            <a:r>
              <a:rPr lang="en-US" dirty="0"/>
              <a:t>d</a:t>
            </a:r>
            <a:r>
              <a:rPr lang="en-US" dirty="0" smtClean="0"/>
              <a:t>iscussion</a:t>
            </a:r>
          </a:p>
          <a:p>
            <a:pPr lvl="1"/>
            <a:r>
              <a:rPr lang="en-US" dirty="0"/>
              <a:t>Describe the problem faced by Plan International</a:t>
            </a:r>
            <a:r>
              <a:rPr lang="en-US" dirty="0" smtClean="0"/>
              <a:t>. What </a:t>
            </a:r>
            <a:r>
              <a:rPr lang="en-US" dirty="0"/>
              <a:t>management, organization, and </a:t>
            </a:r>
            <a:r>
              <a:rPr lang="en-US" dirty="0" smtClean="0"/>
              <a:t>technology factors </a:t>
            </a:r>
            <a:r>
              <a:rPr lang="en-US" dirty="0"/>
              <a:t>contributed to this problem?</a:t>
            </a:r>
          </a:p>
          <a:p>
            <a:pPr lvl="1"/>
            <a:r>
              <a:rPr lang="en-US" dirty="0" smtClean="0"/>
              <a:t>Describe </a:t>
            </a:r>
            <a:r>
              <a:rPr lang="en-US" dirty="0"/>
              <a:t>the system solution to this problem</a:t>
            </a:r>
            <a:r>
              <a:rPr lang="en-US" dirty="0" smtClean="0"/>
              <a:t>. Describe </a:t>
            </a:r>
            <a:r>
              <a:rPr lang="en-US" dirty="0"/>
              <a:t>the types of systems used for the solution.</a:t>
            </a:r>
          </a:p>
          <a:p>
            <a:pPr lvl="1"/>
            <a:r>
              <a:rPr lang="en-US" dirty="0" smtClean="0"/>
              <a:t>Why </a:t>
            </a:r>
            <a:r>
              <a:rPr lang="en-US" dirty="0"/>
              <a:t>is human resources so important at </a:t>
            </a:r>
            <a:r>
              <a:rPr lang="en-US" dirty="0" smtClean="0"/>
              <a:t>Plan International</a:t>
            </a:r>
            <a:r>
              <a:rPr lang="en-US" dirty="0"/>
              <a:t>?</a:t>
            </a:r>
            <a:endParaRPr lang="en-US" dirty="0" smtClean="0"/>
          </a:p>
        </p:txBody>
      </p:sp>
    </p:spTree>
    <p:extLst>
      <p:ext uri="{BB962C8B-B14F-4D97-AF65-F5344CB8AC3E}">
        <p14:creationId xmlns:p14="http://schemas.microsoft.com/office/powerpoint/2010/main" val="316918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a:t>
            </a:r>
            <a:r>
              <a:rPr lang="en-US" b="1" dirty="0" smtClean="0"/>
              <a:t>Objectives</a:t>
            </a:r>
            <a:endParaRPr lang="en-US" b="1" dirty="0"/>
          </a:p>
        </p:txBody>
      </p:sp>
      <p:sp>
        <p:nvSpPr>
          <p:cNvPr id="3" name="Learning Objective List"/>
          <p:cNvSpPr>
            <a:spLocks noGrp="1"/>
          </p:cNvSpPr>
          <p:nvPr>
            <p:ph idx="1"/>
          </p:nvPr>
        </p:nvSpPr>
        <p:spPr/>
        <p:txBody>
          <a:bodyPr/>
          <a:lstStyle/>
          <a:p>
            <a:r>
              <a:rPr lang="en-US" b="1" dirty="0" smtClean="0">
                <a:solidFill>
                  <a:srgbClr val="007FA3"/>
                </a:solidFill>
              </a:rPr>
              <a:t>2-1</a:t>
            </a:r>
            <a:r>
              <a:rPr lang="en-US" dirty="0" smtClean="0"/>
              <a:t> </a:t>
            </a:r>
            <a:r>
              <a:rPr lang="en-US" dirty="0"/>
              <a:t>What are business processes? How are they related to </a:t>
            </a:r>
            <a:r>
              <a:rPr lang="en-US" dirty="0" smtClean="0"/>
              <a:t>information systems?</a:t>
            </a:r>
          </a:p>
          <a:p>
            <a:r>
              <a:rPr lang="en-US" b="1" dirty="0" smtClean="0">
                <a:solidFill>
                  <a:srgbClr val="007FA3"/>
                </a:solidFill>
              </a:rPr>
              <a:t>2-2</a:t>
            </a:r>
            <a:r>
              <a:rPr lang="en-US" b="1" dirty="0" smtClean="0">
                <a:solidFill>
                  <a:schemeClr val="accent1"/>
                </a:solidFill>
              </a:rPr>
              <a:t> </a:t>
            </a:r>
            <a:r>
              <a:rPr lang="en-US" dirty="0"/>
              <a:t>How do systems serve the different management groups in a business</a:t>
            </a:r>
            <a:r>
              <a:rPr lang="en-US" dirty="0" smtClean="0"/>
              <a:t>, and </a:t>
            </a:r>
            <a:r>
              <a:rPr lang="en-US" dirty="0"/>
              <a:t>how do systems that link the enterprise improve </a:t>
            </a:r>
            <a:r>
              <a:rPr lang="en-US" dirty="0" smtClean="0"/>
              <a:t>organizational performance?</a:t>
            </a:r>
          </a:p>
          <a:p>
            <a:r>
              <a:rPr lang="en-US" b="1" dirty="0" smtClean="0">
                <a:solidFill>
                  <a:srgbClr val="007FA3"/>
                </a:solidFill>
              </a:rPr>
              <a:t>2-3</a:t>
            </a:r>
            <a:r>
              <a:rPr lang="en-US" dirty="0" smtClean="0"/>
              <a:t> </a:t>
            </a:r>
            <a:r>
              <a:rPr lang="en-US" dirty="0"/>
              <a:t>Why are systems for collaboration and social business so important, </a:t>
            </a:r>
            <a:r>
              <a:rPr lang="en-US" dirty="0" smtClean="0"/>
              <a:t>and what </a:t>
            </a:r>
            <a:r>
              <a:rPr lang="en-US" dirty="0"/>
              <a:t>technologies do they use</a:t>
            </a:r>
            <a:r>
              <a:rPr lang="en-US" dirty="0" smtClean="0"/>
              <a:t>?</a:t>
            </a:r>
          </a:p>
          <a:p>
            <a:r>
              <a:rPr lang="en-US" b="1" smtClean="0">
                <a:solidFill>
                  <a:srgbClr val="007FA3"/>
                </a:solidFill>
              </a:rPr>
              <a:t>2-4</a:t>
            </a:r>
            <a:r>
              <a:rPr lang="en-US" smtClean="0"/>
              <a:t> </a:t>
            </a:r>
            <a:r>
              <a:rPr lang="en-US" dirty="0"/>
              <a:t>What is the role of the information systems function in a business?</a:t>
            </a:r>
          </a:p>
        </p:txBody>
      </p:sp>
    </p:spTree>
    <p:extLst>
      <p:ext uri="{BB962C8B-B14F-4D97-AF65-F5344CB8AC3E}">
        <p14:creationId xmlns:p14="http://schemas.microsoft.com/office/powerpoint/2010/main" val="426087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Interactive Session: Organizations: New Systems Help Plan International Manage Its Human Resources (2 of 2)</a:t>
            </a: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smtClean="0"/>
              <a:t>Class discussion</a:t>
            </a:r>
          </a:p>
          <a:p>
            <a:pPr lvl="1"/>
            <a:r>
              <a:rPr lang="en-US" dirty="0"/>
              <a:t>How did these systems improve </a:t>
            </a:r>
            <a:r>
              <a:rPr lang="en-US" dirty="0" smtClean="0"/>
              <a:t>operational efficiency</a:t>
            </a:r>
            <a:r>
              <a:rPr lang="en-US" dirty="0"/>
              <a:t>?</a:t>
            </a:r>
          </a:p>
          <a:p>
            <a:pPr lvl="1"/>
            <a:r>
              <a:rPr lang="en-US" dirty="0" smtClean="0"/>
              <a:t>How </a:t>
            </a:r>
            <a:r>
              <a:rPr lang="en-US" dirty="0"/>
              <a:t>did these systems improve decision making</a:t>
            </a:r>
            <a:r>
              <a:rPr lang="en-US" dirty="0" smtClean="0"/>
              <a:t>? Give </a:t>
            </a:r>
            <a:r>
              <a:rPr lang="en-US" dirty="0"/>
              <a:t>examples of two decisions improved </a:t>
            </a:r>
            <a:r>
              <a:rPr lang="en-US" dirty="0" smtClean="0"/>
              <a:t>by Plan’s </a:t>
            </a:r>
            <a:r>
              <a:rPr lang="en-US" dirty="0"/>
              <a:t>new systems.</a:t>
            </a:r>
            <a:endParaRPr lang="en-US" dirty="0" smtClean="0"/>
          </a:p>
        </p:txBody>
      </p:sp>
    </p:spTree>
    <p:extLst>
      <p:ext uri="{BB962C8B-B14F-4D97-AF65-F5344CB8AC3E}">
        <p14:creationId xmlns:p14="http://schemas.microsoft.com/office/powerpoint/2010/main" val="857438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Applications</a:t>
            </a:r>
            <a:endParaRPr lang="en-US" dirty="0"/>
          </a:p>
        </p:txBody>
      </p:sp>
      <p:sp>
        <p:nvSpPr>
          <p:cNvPr id="3" name="Content Placeholder 2"/>
          <p:cNvSpPr>
            <a:spLocks noGrp="1"/>
          </p:cNvSpPr>
          <p:nvPr>
            <p:ph idx="1"/>
          </p:nvPr>
        </p:nvSpPr>
        <p:spPr/>
        <p:txBody>
          <a:bodyPr/>
          <a:lstStyle/>
          <a:p>
            <a:pPr>
              <a:defRPr/>
            </a:pPr>
            <a:r>
              <a:rPr lang="en-US" dirty="0" smtClean="0"/>
              <a:t>Systems </a:t>
            </a:r>
            <a:r>
              <a:rPr lang="en-US" dirty="0"/>
              <a:t>for linking the enterprise</a:t>
            </a:r>
          </a:p>
          <a:p>
            <a:pPr>
              <a:defRPr/>
            </a:pPr>
            <a:r>
              <a:rPr lang="en-US" dirty="0"/>
              <a:t>Span functional areas</a:t>
            </a:r>
          </a:p>
          <a:p>
            <a:pPr>
              <a:defRPr/>
            </a:pPr>
            <a:r>
              <a:rPr lang="en-US" dirty="0"/>
              <a:t>Execute business processes </a:t>
            </a:r>
            <a:r>
              <a:rPr lang="en-US" dirty="0" smtClean="0"/>
              <a:t>across the </a:t>
            </a:r>
            <a:r>
              <a:rPr lang="en-US" dirty="0"/>
              <a:t>firm</a:t>
            </a:r>
          </a:p>
          <a:p>
            <a:pPr>
              <a:defRPr/>
            </a:pPr>
            <a:r>
              <a:rPr lang="en-US" dirty="0"/>
              <a:t>Include all levels of management</a:t>
            </a:r>
          </a:p>
          <a:p>
            <a:pPr>
              <a:defRPr/>
            </a:pPr>
            <a:r>
              <a:rPr lang="en-US" dirty="0"/>
              <a:t>Four major </a:t>
            </a:r>
            <a:r>
              <a:rPr lang="en-US" dirty="0" smtClean="0"/>
              <a:t>applications</a:t>
            </a:r>
            <a:endParaRPr lang="en-US" dirty="0"/>
          </a:p>
          <a:p>
            <a:pPr lvl="1">
              <a:defRPr/>
            </a:pPr>
            <a:r>
              <a:rPr lang="en-US" dirty="0"/>
              <a:t>Enterprise systems</a:t>
            </a:r>
          </a:p>
          <a:p>
            <a:pPr lvl="1">
              <a:defRPr/>
            </a:pPr>
            <a:r>
              <a:rPr lang="en-US" dirty="0"/>
              <a:t>Supply chain management systems</a:t>
            </a:r>
          </a:p>
          <a:p>
            <a:pPr lvl="1">
              <a:defRPr/>
            </a:pPr>
            <a:r>
              <a:rPr lang="en-US" dirty="0"/>
              <a:t>Customer relationship management systems</a:t>
            </a:r>
          </a:p>
          <a:p>
            <a:pPr lvl="1">
              <a:defRPr/>
            </a:pPr>
            <a:r>
              <a:rPr lang="en-US" dirty="0"/>
              <a:t>Knowledge management </a:t>
            </a:r>
            <a:r>
              <a:rPr lang="en-US" dirty="0" smtClean="0"/>
              <a:t>systems</a:t>
            </a:r>
            <a:endParaRPr lang="en-US" dirty="0"/>
          </a:p>
        </p:txBody>
      </p:sp>
    </p:spTree>
    <p:extLst>
      <p:ext uri="{BB962C8B-B14F-4D97-AF65-F5344CB8AC3E}">
        <p14:creationId xmlns:p14="http://schemas.microsoft.com/office/powerpoint/2010/main" val="3500875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2.6: Enterprise Application Architecture</a:t>
            </a:r>
            <a:endParaRPr lang="en-US" dirty="0"/>
          </a:p>
        </p:txBody>
      </p:sp>
      <p:pic>
        <p:nvPicPr>
          <p:cNvPr id="3" name="Picture 2" descr="Figure 2.6 illustrates the elements of enterprise application archite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146" y="1295400"/>
            <a:ext cx="4687746" cy="4572000"/>
          </a:xfrm>
          <a:prstGeom prst="rect">
            <a:avLst/>
          </a:prstGeom>
        </p:spPr>
      </p:pic>
    </p:spTree>
    <p:extLst>
      <p:ext uri="{BB962C8B-B14F-4D97-AF65-F5344CB8AC3E}">
        <p14:creationId xmlns:p14="http://schemas.microsoft.com/office/powerpoint/2010/main" val="2564339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Systems</a:t>
            </a:r>
            <a:endParaRPr lang="en-US" dirty="0"/>
          </a:p>
        </p:txBody>
      </p:sp>
      <p:sp>
        <p:nvSpPr>
          <p:cNvPr id="3" name="Content Placeholder 2"/>
          <p:cNvSpPr>
            <a:spLocks noGrp="1"/>
          </p:cNvSpPr>
          <p:nvPr>
            <p:ph idx="1"/>
          </p:nvPr>
        </p:nvSpPr>
        <p:spPr/>
        <p:txBody>
          <a:bodyPr/>
          <a:lstStyle/>
          <a:p>
            <a:pPr>
              <a:defRPr/>
            </a:pPr>
            <a:r>
              <a:rPr lang="en-US" dirty="0" smtClean="0"/>
              <a:t>Collect </a:t>
            </a:r>
            <a:r>
              <a:rPr lang="en-US" dirty="0"/>
              <a:t>data from different firm functions and </a:t>
            </a:r>
            <a:r>
              <a:rPr lang="en-US" dirty="0" smtClean="0"/>
              <a:t>store </a:t>
            </a:r>
            <a:r>
              <a:rPr lang="en-US" dirty="0"/>
              <a:t>data in single central data repository</a:t>
            </a:r>
          </a:p>
          <a:p>
            <a:pPr>
              <a:defRPr/>
            </a:pPr>
            <a:r>
              <a:rPr lang="en-US" dirty="0" smtClean="0"/>
              <a:t>Resolve problems </a:t>
            </a:r>
            <a:r>
              <a:rPr lang="en-US" dirty="0"/>
              <a:t>of fragmented data</a:t>
            </a:r>
          </a:p>
          <a:p>
            <a:pPr>
              <a:defRPr/>
            </a:pPr>
            <a:r>
              <a:rPr lang="en-US" dirty="0"/>
              <a:t>Enable: </a:t>
            </a:r>
          </a:p>
          <a:p>
            <a:pPr lvl="1">
              <a:defRPr/>
            </a:pPr>
            <a:r>
              <a:rPr lang="en-US" dirty="0"/>
              <a:t>Coordination of daily activities</a:t>
            </a:r>
          </a:p>
          <a:p>
            <a:pPr lvl="1">
              <a:defRPr/>
            </a:pPr>
            <a:r>
              <a:rPr lang="en-US" dirty="0"/>
              <a:t>Efficient response to customer orders (production, inventory)</a:t>
            </a:r>
          </a:p>
          <a:p>
            <a:pPr lvl="1">
              <a:defRPr/>
            </a:pPr>
            <a:r>
              <a:rPr lang="en-US" dirty="0" smtClean="0"/>
              <a:t>Decision making by managers about </a:t>
            </a:r>
            <a:r>
              <a:rPr lang="en-US" dirty="0"/>
              <a:t>daily operations and longer-term </a:t>
            </a:r>
            <a:r>
              <a:rPr lang="en-US" dirty="0" smtClean="0"/>
              <a:t>planning</a:t>
            </a:r>
            <a:endParaRPr lang="en-US" dirty="0"/>
          </a:p>
        </p:txBody>
      </p:sp>
    </p:spTree>
    <p:extLst>
      <p:ext uri="{BB962C8B-B14F-4D97-AF65-F5344CB8AC3E}">
        <p14:creationId xmlns:p14="http://schemas.microsoft.com/office/powerpoint/2010/main" val="3369257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Supply Chain Management (SCM) Systems</a:t>
            </a:r>
            <a:endParaRPr lang="en-US" dirty="0"/>
          </a:p>
        </p:txBody>
      </p:sp>
      <p:sp>
        <p:nvSpPr>
          <p:cNvPr id="3" name="Content Placeholder 2"/>
          <p:cNvSpPr>
            <a:spLocks noGrp="1"/>
          </p:cNvSpPr>
          <p:nvPr>
            <p:ph idx="1"/>
          </p:nvPr>
        </p:nvSpPr>
        <p:spPr/>
        <p:txBody>
          <a:bodyPr/>
          <a:lstStyle/>
          <a:p>
            <a:r>
              <a:rPr lang="en-US" altLang="en-US" dirty="0" smtClean="0"/>
              <a:t>Manage firm</a:t>
            </a:r>
            <a:r>
              <a:rPr lang="en-US" altLang="ja-JP" dirty="0" smtClean="0"/>
              <a:t>’s relationships with suppliers</a:t>
            </a:r>
          </a:p>
          <a:p>
            <a:r>
              <a:rPr lang="en-US" altLang="en-US" dirty="0" smtClean="0"/>
              <a:t>Share information about:</a:t>
            </a:r>
          </a:p>
          <a:p>
            <a:pPr lvl="1"/>
            <a:r>
              <a:rPr lang="en-US" altLang="en-US" dirty="0" smtClean="0"/>
              <a:t>Orders, production, inventory levels, delivery of products and services</a:t>
            </a:r>
          </a:p>
          <a:p>
            <a:r>
              <a:rPr lang="en-US" altLang="en-US" dirty="0" smtClean="0"/>
              <a:t>Goal: </a:t>
            </a:r>
          </a:p>
          <a:p>
            <a:pPr lvl="1"/>
            <a:r>
              <a:rPr lang="en-US" altLang="en-US" dirty="0" smtClean="0"/>
              <a:t>Right amount of products to destination with least amount of time and lowest cost</a:t>
            </a:r>
            <a:endParaRPr lang="en-US" dirty="0"/>
          </a:p>
        </p:txBody>
      </p:sp>
    </p:spTree>
    <p:extLst>
      <p:ext uri="{BB962C8B-B14F-4D97-AF65-F5344CB8AC3E}">
        <p14:creationId xmlns:p14="http://schemas.microsoft.com/office/powerpoint/2010/main" val="2044795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Customer Relationship Management (CRM) Systems</a:t>
            </a:r>
            <a:endParaRPr lang="en-US" dirty="0"/>
          </a:p>
        </p:txBody>
      </p:sp>
      <p:sp>
        <p:nvSpPr>
          <p:cNvPr id="3" name="Content Placeholder 2"/>
          <p:cNvSpPr>
            <a:spLocks noGrp="1"/>
          </p:cNvSpPr>
          <p:nvPr>
            <p:ph idx="1"/>
          </p:nvPr>
        </p:nvSpPr>
        <p:spPr>
          <a:xfrm>
            <a:off x="463924" y="1600200"/>
            <a:ext cx="8229600" cy="4525963"/>
          </a:xfrm>
        </p:spPr>
        <p:txBody>
          <a:bodyPr/>
          <a:lstStyle/>
          <a:p>
            <a:r>
              <a:rPr lang="en-US" dirty="0" smtClean="0"/>
              <a:t>Provide information to coordinate all of the business processes that deal with customers </a:t>
            </a:r>
          </a:p>
          <a:p>
            <a:pPr lvl="1"/>
            <a:r>
              <a:rPr lang="en-US" dirty="0" smtClean="0"/>
              <a:t>Sales</a:t>
            </a:r>
          </a:p>
          <a:p>
            <a:pPr lvl="1"/>
            <a:r>
              <a:rPr lang="en-US" dirty="0" smtClean="0"/>
              <a:t>Marketing</a:t>
            </a:r>
          </a:p>
          <a:p>
            <a:pPr lvl="1"/>
            <a:r>
              <a:rPr lang="en-US" dirty="0" smtClean="0"/>
              <a:t>Customer service </a:t>
            </a:r>
          </a:p>
          <a:p>
            <a:r>
              <a:rPr lang="en-US" dirty="0" smtClean="0"/>
              <a:t>Helps firms identify, attract, and retain most profitable customers</a:t>
            </a:r>
            <a:endParaRPr lang="en-US" dirty="0"/>
          </a:p>
        </p:txBody>
      </p:sp>
    </p:spTree>
    <p:extLst>
      <p:ext uri="{BB962C8B-B14F-4D97-AF65-F5344CB8AC3E}">
        <p14:creationId xmlns:p14="http://schemas.microsoft.com/office/powerpoint/2010/main" val="309882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Knowledge Management Systems (KMS)</a:t>
            </a:r>
            <a:endParaRPr lang="en-US" dirty="0"/>
          </a:p>
        </p:txBody>
      </p:sp>
      <p:sp>
        <p:nvSpPr>
          <p:cNvPr id="3" name="Content Placeholder 2"/>
          <p:cNvSpPr>
            <a:spLocks noGrp="1"/>
          </p:cNvSpPr>
          <p:nvPr>
            <p:ph idx="1"/>
          </p:nvPr>
        </p:nvSpPr>
        <p:spPr/>
        <p:txBody>
          <a:bodyPr/>
          <a:lstStyle/>
          <a:p>
            <a:r>
              <a:rPr lang="en-US" dirty="0" smtClean="0"/>
              <a:t>Support processes for capturing and applying knowledge and expertise</a:t>
            </a:r>
          </a:p>
          <a:p>
            <a:pPr lvl="1"/>
            <a:r>
              <a:rPr lang="en-US" dirty="0" smtClean="0"/>
              <a:t>How to create, produce, and deliver products and services</a:t>
            </a:r>
          </a:p>
          <a:p>
            <a:r>
              <a:rPr lang="en-US" dirty="0" smtClean="0"/>
              <a:t>Collect internal knowledge and experience within firm and make it available to employees</a:t>
            </a:r>
          </a:p>
          <a:p>
            <a:r>
              <a:rPr lang="en-US" dirty="0" smtClean="0"/>
              <a:t>Link to external sources of knowledge</a:t>
            </a:r>
            <a:endParaRPr lang="en-US" dirty="0"/>
          </a:p>
        </p:txBody>
      </p:sp>
    </p:spTree>
    <p:extLst>
      <p:ext uri="{BB962C8B-B14F-4D97-AF65-F5344CB8AC3E}">
        <p14:creationId xmlns:p14="http://schemas.microsoft.com/office/powerpoint/2010/main" val="3960844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Intranets and Extranets</a:t>
            </a:r>
            <a:endParaRPr lang="en-US" dirty="0"/>
          </a:p>
        </p:txBody>
      </p:sp>
      <p:sp>
        <p:nvSpPr>
          <p:cNvPr id="3" name="Content Placeholder 2"/>
          <p:cNvSpPr>
            <a:spLocks noGrp="1"/>
          </p:cNvSpPr>
          <p:nvPr>
            <p:ph idx="1"/>
          </p:nvPr>
        </p:nvSpPr>
        <p:spPr/>
        <p:txBody>
          <a:bodyPr/>
          <a:lstStyle/>
          <a:p>
            <a:r>
              <a:rPr lang="en-US" dirty="0" smtClean="0"/>
              <a:t>Also used to increase integration and expedite the flow of information</a:t>
            </a:r>
          </a:p>
          <a:p>
            <a:r>
              <a:rPr lang="en-US" dirty="0" smtClean="0"/>
              <a:t>Intranets</a:t>
            </a:r>
          </a:p>
          <a:p>
            <a:pPr lvl="1"/>
            <a:r>
              <a:rPr lang="en-US" dirty="0" smtClean="0"/>
              <a:t>Internal company websites accessible only by employees</a:t>
            </a:r>
          </a:p>
          <a:p>
            <a:r>
              <a:rPr lang="en-US" dirty="0" smtClean="0"/>
              <a:t>Extranets</a:t>
            </a:r>
          </a:p>
          <a:p>
            <a:pPr lvl="1"/>
            <a:r>
              <a:rPr lang="en-US" dirty="0" smtClean="0"/>
              <a:t>Company websites accessible externally only to vendors and suppliers</a:t>
            </a:r>
          </a:p>
          <a:p>
            <a:pPr lvl="1"/>
            <a:r>
              <a:rPr lang="en-US" dirty="0" smtClean="0"/>
              <a:t>Often used to coordinate supply chain</a:t>
            </a:r>
            <a:endParaRPr lang="en-US" dirty="0"/>
          </a:p>
        </p:txBody>
      </p:sp>
    </p:spTree>
    <p:extLst>
      <p:ext uri="{BB962C8B-B14F-4D97-AF65-F5344CB8AC3E}">
        <p14:creationId xmlns:p14="http://schemas.microsoft.com/office/powerpoint/2010/main" val="2237794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E-business, E-commerce, and E-government</a:t>
            </a:r>
            <a:endParaRPr lang="en-US" dirty="0"/>
          </a:p>
        </p:txBody>
      </p:sp>
      <p:sp>
        <p:nvSpPr>
          <p:cNvPr id="3" name="Content Placeholder 2"/>
          <p:cNvSpPr>
            <a:spLocks noGrp="1"/>
          </p:cNvSpPr>
          <p:nvPr>
            <p:ph idx="1"/>
          </p:nvPr>
        </p:nvSpPr>
        <p:spPr/>
        <p:txBody>
          <a:bodyPr/>
          <a:lstStyle/>
          <a:p>
            <a:r>
              <a:rPr lang="en-US" dirty="0" smtClean="0"/>
              <a:t>E-business</a:t>
            </a:r>
          </a:p>
          <a:p>
            <a:pPr lvl="1"/>
            <a:r>
              <a:rPr lang="en-US" dirty="0" smtClean="0"/>
              <a:t>Use of digital technology and Internet to drive major business processes</a:t>
            </a:r>
          </a:p>
          <a:p>
            <a:r>
              <a:rPr lang="en-US" dirty="0" smtClean="0"/>
              <a:t>E-commerce</a:t>
            </a:r>
          </a:p>
          <a:p>
            <a:pPr lvl="1"/>
            <a:r>
              <a:rPr lang="en-US" dirty="0" smtClean="0"/>
              <a:t>Subset of e-business</a:t>
            </a:r>
          </a:p>
          <a:p>
            <a:pPr lvl="1"/>
            <a:r>
              <a:rPr lang="en-US" dirty="0" smtClean="0"/>
              <a:t>Buying and selling goods and services through Internet</a:t>
            </a:r>
          </a:p>
          <a:p>
            <a:r>
              <a:rPr lang="en-US" dirty="0" smtClean="0"/>
              <a:t>E-government</a:t>
            </a:r>
          </a:p>
          <a:p>
            <a:pPr lvl="1"/>
            <a:r>
              <a:rPr lang="en-US" dirty="0" smtClean="0"/>
              <a:t>Using Internet technology to deliver information and services to citizens, employees, and businesses</a:t>
            </a:r>
            <a:endParaRPr lang="en-US" dirty="0"/>
          </a:p>
        </p:txBody>
      </p:sp>
    </p:spTree>
    <p:extLst>
      <p:ext uri="{BB962C8B-B14F-4D97-AF65-F5344CB8AC3E}">
        <p14:creationId xmlns:p14="http://schemas.microsoft.com/office/powerpoint/2010/main" val="1738330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Collaboration?</a:t>
            </a:r>
            <a:endParaRPr lang="en-US" dirty="0"/>
          </a:p>
        </p:txBody>
      </p:sp>
      <p:sp>
        <p:nvSpPr>
          <p:cNvPr id="3" name="Content Placeholder 2"/>
          <p:cNvSpPr>
            <a:spLocks noGrp="1"/>
          </p:cNvSpPr>
          <p:nvPr>
            <p:ph idx="1"/>
          </p:nvPr>
        </p:nvSpPr>
        <p:spPr/>
        <p:txBody>
          <a:bodyPr/>
          <a:lstStyle/>
          <a:p>
            <a:r>
              <a:rPr lang="en-US" altLang="en-US" dirty="0" smtClean="0"/>
              <a:t>Collaboration </a:t>
            </a:r>
          </a:p>
          <a:p>
            <a:pPr lvl="1"/>
            <a:r>
              <a:rPr lang="en-US" altLang="en-US" dirty="0" smtClean="0"/>
              <a:t>Short lived or long term</a:t>
            </a:r>
          </a:p>
          <a:p>
            <a:pPr lvl="1"/>
            <a:r>
              <a:rPr lang="en-US" altLang="en-US" dirty="0" smtClean="0"/>
              <a:t>Informal or formal (teams)</a:t>
            </a:r>
          </a:p>
          <a:p>
            <a:r>
              <a:rPr lang="en-US" altLang="en-US" dirty="0" smtClean="0"/>
              <a:t>Growing importance of collaboration</a:t>
            </a:r>
          </a:p>
          <a:p>
            <a:pPr lvl="1"/>
            <a:r>
              <a:rPr lang="en-US" altLang="en-US" dirty="0" smtClean="0"/>
              <a:t>Changing nature of work</a:t>
            </a:r>
          </a:p>
          <a:p>
            <a:pPr lvl="1"/>
            <a:r>
              <a:rPr lang="en-US" altLang="en-US" dirty="0" smtClean="0"/>
              <a:t>Growth of professional work—</a:t>
            </a:r>
            <a:r>
              <a:rPr lang="ja-JP" altLang="en-US" dirty="0" smtClean="0"/>
              <a:t>“</a:t>
            </a:r>
            <a:r>
              <a:rPr lang="en-US" altLang="ja-JP" dirty="0" smtClean="0"/>
              <a:t>interaction jobs</a:t>
            </a:r>
            <a:r>
              <a:rPr lang="ja-JP" altLang="en-US" dirty="0" smtClean="0"/>
              <a:t>”</a:t>
            </a:r>
            <a:endParaRPr lang="en-US" altLang="ja-JP" dirty="0" smtClean="0"/>
          </a:p>
          <a:p>
            <a:pPr lvl="1"/>
            <a:r>
              <a:rPr lang="en-US" altLang="en-US" dirty="0" smtClean="0"/>
              <a:t>Changing organization of the firm</a:t>
            </a:r>
          </a:p>
          <a:p>
            <a:pPr lvl="1"/>
            <a:r>
              <a:rPr lang="en-US" altLang="en-US" dirty="0" smtClean="0"/>
              <a:t>Changing scope of the firm</a:t>
            </a:r>
          </a:p>
          <a:p>
            <a:pPr lvl="1"/>
            <a:r>
              <a:rPr lang="en-US" altLang="en-US" dirty="0" smtClean="0"/>
              <a:t>Emphasis on innovation</a:t>
            </a:r>
          </a:p>
          <a:p>
            <a:pPr lvl="1"/>
            <a:r>
              <a:rPr lang="en-US" altLang="en-US" dirty="0" smtClean="0"/>
              <a:t>Changing culture of work</a:t>
            </a:r>
            <a:endParaRPr lang="en-US" dirty="0"/>
          </a:p>
        </p:txBody>
      </p:sp>
    </p:spTree>
    <p:extLst>
      <p:ext uri="{BB962C8B-B14F-4D97-AF65-F5344CB8AC3E}">
        <p14:creationId xmlns:p14="http://schemas.microsoft.com/office/powerpoint/2010/main" val="241442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Cases</a:t>
            </a:r>
            <a:endParaRPr lang="en-US" dirty="0"/>
          </a:p>
        </p:txBody>
      </p:sp>
      <p:sp>
        <p:nvSpPr>
          <p:cNvPr id="3" name="Content Placeholder 2"/>
          <p:cNvSpPr>
            <a:spLocks noGrp="1"/>
          </p:cNvSpPr>
          <p:nvPr>
            <p:ph idx="1"/>
          </p:nvPr>
        </p:nvSpPr>
        <p:spPr/>
        <p:txBody>
          <a:bodyPr/>
          <a:lstStyle/>
          <a:p>
            <a:r>
              <a:rPr lang="en-US" dirty="0" smtClean="0"/>
              <a:t>Case 1: </a:t>
            </a:r>
            <a:r>
              <a:rPr lang="en-US" dirty="0"/>
              <a:t>Walmart’s Retail Link Supply Chain</a:t>
            </a:r>
            <a:endParaRPr lang="en-US" dirty="0" smtClean="0"/>
          </a:p>
          <a:p>
            <a:r>
              <a:rPr lang="en-US" dirty="0" smtClean="0"/>
              <a:t>Case 2: </a:t>
            </a:r>
            <a:r>
              <a:rPr lang="en-US" dirty="0"/>
              <a:t>CEMEX: Becoming a Social Business</a:t>
            </a:r>
            <a:endParaRPr lang="en-US" dirty="0" smtClean="0"/>
          </a:p>
          <a:p>
            <a:r>
              <a:rPr lang="en-US" i="1" dirty="0" smtClean="0"/>
              <a:t>Instructional Video: </a:t>
            </a:r>
            <a:r>
              <a:rPr lang="en-US" i="1" dirty="0"/>
              <a:t>US Foodservice Grows Market with Oracle CRM on </a:t>
            </a:r>
            <a:r>
              <a:rPr lang="en-US" i="1" dirty="0" smtClean="0"/>
              <a:t>Demand</a:t>
            </a:r>
            <a:endParaRPr lang="en-US" i="1" dirty="0"/>
          </a:p>
        </p:txBody>
      </p:sp>
    </p:spTree>
    <p:extLst>
      <p:ext uri="{BB962C8B-B14F-4D97-AF65-F5344CB8AC3E}">
        <p14:creationId xmlns:p14="http://schemas.microsoft.com/office/powerpoint/2010/main" val="279216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Social Business?</a:t>
            </a:r>
            <a:endParaRPr lang="en-US" dirty="0"/>
          </a:p>
        </p:txBody>
      </p:sp>
      <p:sp>
        <p:nvSpPr>
          <p:cNvPr id="3" name="Content Placeholder 2"/>
          <p:cNvSpPr>
            <a:spLocks noGrp="1"/>
          </p:cNvSpPr>
          <p:nvPr>
            <p:ph idx="1"/>
          </p:nvPr>
        </p:nvSpPr>
        <p:spPr/>
        <p:txBody>
          <a:bodyPr/>
          <a:lstStyle/>
          <a:p>
            <a:r>
              <a:rPr lang="en-US" altLang="en-US" dirty="0">
                <a:solidFill>
                  <a:srgbClr val="0D0D0D"/>
                </a:solidFill>
              </a:rPr>
              <a:t>Social business</a:t>
            </a:r>
          </a:p>
          <a:p>
            <a:pPr lvl="1"/>
            <a:r>
              <a:rPr lang="en-US" altLang="en-US" dirty="0"/>
              <a:t>Use of social networking </a:t>
            </a:r>
            <a:r>
              <a:rPr lang="en-US" altLang="en-US" dirty="0" smtClean="0"/>
              <a:t>platforms (internal </a:t>
            </a:r>
            <a:r>
              <a:rPr lang="en-US" altLang="en-US" dirty="0"/>
              <a:t>and </a:t>
            </a:r>
            <a:r>
              <a:rPr lang="en-US" altLang="en-US" dirty="0" smtClean="0"/>
              <a:t>external) to engage </a:t>
            </a:r>
            <a:r>
              <a:rPr lang="en-US" altLang="en-US" dirty="0"/>
              <a:t>employees, customers, and suppliers</a:t>
            </a:r>
          </a:p>
          <a:p>
            <a:r>
              <a:rPr lang="en-US" altLang="en-US" dirty="0" smtClean="0"/>
              <a:t>Aims to </a:t>
            </a:r>
            <a:r>
              <a:rPr lang="en-US" altLang="en-US" dirty="0"/>
              <a:t>deepen interactions and expedite information sharing</a:t>
            </a:r>
          </a:p>
          <a:p>
            <a:r>
              <a:rPr lang="ja-JP" altLang="en-US" dirty="0"/>
              <a:t>“</a:t>
            </a:r>
            <a:r>
              <a:rPr lang="en-US" altLang="ja-JP" dirty="0"/>
              <a:t>Conversations</a:t>
            </a:r>
            <a:r>
              <a:rPr lang="ja-JP" altLang="en-US" dirty="0"/>
              <a:t>”</a:t>
            </a:r>
            <a:endParaRPr lang="en-US" altLang="ja-JP" dirty="0"/>
          </a:p>
          <a:p>
            <a:r>
              <a:rPr lang="en-US" altLang="en-US" dirty="0"/>
              <a:t>Requires information transparency</a:t>
            </a:r>
          </a:p>
          <a:p>
            <a:pPr lvl="1"/>
            <a:r>
              <a:rPr lang="en-US" altLang="en-US" dirty="0"/>
              <a:t>Driving the exchange of information without intervention from executives or </a:t>
            </a:r>
            <a:r>
              <a:rPr lang="en-US" altLang="en-US" dirty="0" smtClean="0"/>
              <a:t>others</a:t>
            </a:r>
            <a:endParaRPr lang="en-US" altLang="en-US" dirty="0"/>
          </a:p>
        </p:txBody>
      </p:sp>
    </p:spTree>
    <p:extLst>
      <p:ext uri="{BB962C8B-B14F-4D97-AF65-F5344CB8AC3E}">
        <p14:creationId xmlns:p14="http://schemas.microsoft.com/office/powerpoint/2010/main" val="3599052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ＭＳ Ｐゴシック" charset="0"/>
              </a:rPr>
              <a:t>Business </a:t>
            </a:r>
            <a:r>
              <a:rPr lang="en-US" dirty="0" smtClean="0">
                <a:cs typeface="ＭＳ Ｐゴシック" charset="0"/>
              </a:rPr>
              <a:t>Benefits </a:t>
            </a:r>
            <a:r>
              <a:rPr lang="en-US" dirty="0">
                <a:cs typeface="ＭＳ Ｐゴシック" charset="0"/>
              </a:rPr>
              <a:t>of </a:t>
            </a:r>
            <a:r>
              <a:rPr lang="en-US" dirty="0" smtClean="0">
                <a:cs typeface="ＭＳ Ｐゴシック" charset="0"/>
              </a:rPr>
              <a:t>Collaboration </a:t>
            </a:r>
            <a:r>
              <a:rPr lang="en-US" dirty="0">
                <a:cs typeface="ＭＳ Ｐゴシック" charset="0"/>
              </a:rPr>
              <a:t>and </a:t>
            </a:r>
            <a:r>
              <a:rPr lang="en-US" dirty="0" smtClean="0">
                <a:cs typeface="ＭＳ Ｐゴシック" charset="0"/>
              </a:rPr>
              <a:t>Teamwork</a:t>
            </a:r>
            <a:endParaRPr lang="en-US" dirty="0"/>
          </a:p>
        </p:txBody>
      </p:sp>
      <p:sp>
        <p:nvSpPr>
          <p:cNvPr id="3" name="Content Placeholder 2"/>
          <p:cNvSpPr>
            <a:spLocks noGrp="1"/>
          </p:cNvSpPr>
          <p:nvPr>
            <p:ph idx="1"/>
          </p:nvPr>
        </p:nvSpPr>
        <p:spPr/>
        <p:txBody>
          <a:bodyPr/>
          <a:lstStyle/>
          <a:p>
            <a:pPr>
              <a:defRPr/>
            </a:pPr>
            <a:r>
              <a:rPr lang="en-US" dirty="0" smtClean="0"/>
              <a:t>Investments </a:t>
            </a:r>
            <a:r>
              <a:rPr lang="en-US" dirty="0"/>
              <a:t>in collaboration technology can bring organization improvements, returning high ROI</a:t>
            </a:r>
          </a:p>
          <a:p>
            <a:pPr>
              <a:defRPr/>
            </a:pPr>
            <a:r>
              <a:rPr lang="en-US" dirty="0" smtClean="0"/>
              <a:t>Benefits</a:t>
            </a:r>
            <a:endParaRPr lang="en-US" dirty="0"/>
          </a:p>
          <a:p>
            <a:pPr lvl="1">
              <a:defRPr/>
            </a:pPr>
            <a:r>
              <a:rPr lang="en-US" dirty="0"/>
              <a:t>Productivity</a:t>
            </a:r>
          </a:p>
          <a:p>
            <a:pPr lvl="1">
              <a:defRPr/>
            </a:pPr>
            <a:r>
              <a:rPr lang="en-US" dirty="0"/>
              <a:t>Quality</a:t>
            </a:r>
          </a:p>
          <a:p>
            <a:pPr lvl="1">
              <a:defRPr/>
            </a:pPr>
            <a:r>
              <a:rPr lang="en-US" dirty="0"/>
              <a:t>Innovation</a:t>
            </a:r>
          </a:p>
          <a:p>
            <a:pPr lvl="1">
              <a:defRPr/>
            </a:pPr>
            <a:r>
              <a:rPr lang="en-US" dirty="0"/>
              <a:t>Customer service</a:t>
            </a:r>
          </a:p>
          <a:p>
            <a:pPr lvl="1">
              <a:defRPr/>
            </a:pPr>
            <a:r>
              <a:rPr lang="en-US" dirty="0"/>
              <a:t>Financial performance</a:t>
            </a:r>
          </a:p>
          <a:p>
            <a:pPr lvl="2">
              <a:defRPr/>
            </a:pPr>
            <a:r>
              <a:rPr lang="en-US" dirty="0"/>
              <a:t>Profitability, sales, sales </a:t>
            </a:r>
            <a:r>
              <a:rPr lang="en-US" dirty="0" smtClean="0"/>
              <a:t>growth</a:t>
            </a:r>
            <a:endParaRPr lang="en-US" dirty="0"/>
          </a:p>
        </p:txBody>
      </p:sp>
    </p:spTree>
    <p:extLst>
      <p:ext uri="{BB962C8B-B14F-4D97-AF65-F5344CB8AC3E}">
        <p14:creationId xmlns:p14="http://schemas.microsoft.com/office/powerpoint/2010/main" val="2781820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2.7: Requirements for Collaboration</a:t>
            </a:r>
            <a:endParaRPr lang="en-US" dirty="0"/>
          </a:p>
        </p:txBody>
      </p:sp>
      <p:pic>
        <p:nvPicPr>
          <p:cNvPr id="3" name="Picture 2" descr="Figure 2.7 illustrates the requirements for collabor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067" y="1447800"/>
            <a:ext cx="6637866" cy="4572000"/>
          </a:xfrm>
          <a:prstGeom prst="rect">
            <a:avLst/>
          </a:prstGeom>
        </p:spPr>
      </p:pic>
    </p:spTree>
    <p:extLst>
      <p:ext uri="{BB962C8B-B14F-4D97-AF65-F5344CB8AC3E}">
        <p14:creationId xmlns:p14="http://schemas.microsoft.com/office/powerpoint/2010/main" val="682434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Building a Collaborative Culture and Business Processes</a:t>
            </a:r>
            <a:endParaRPr lang="en-US" dirty="0"/>
          </a:p>
        </p:txBody>
      </p:sp>
      <p:sp>
        <p:nvSpPr>
          <p:cNvPr id="3" name="Content Placeholder 2"/>
          <p:cNvSpPr>
            <a:spLocks noGrp="1"/>
          </p:cNvSpPr>
          <p:nvPr>
            <p:ph idx="1"/>
          </p:nvPr>
        </p:nvSpPr>
        <p:spPr/>
        <p:txBody>
          <a:bodyPr/>
          <a:lstStyle/>
          <a:p>
            <a:r>
              <a:rPr lang="ja-JP" altLang="en-US" dirty="0" smtClean="0"/>
              <a:t>“</a:t>
            </a:r>
            <a:r>
              <a:rPr lang="en-US" altLang="ja-JP" dirty="0" smtClean="0"/>
              <a:t>Command and control</a:t>
            </a:r>
            <a:r>
              <a:rPr lang="ja-JP" altLang="en-US" dirty="0" smtClean="0"/>
              <a:t>”</a:t>
            </a:r>
            <a:r>
              <a:rPr lang="en-US" altLang="ja-JP" dirty="0" smtClean="0"/>
              <a:t> organizations </a:t>
            </a:r>
          </a:p>
          <a:p>
            <a:pPr lvl="1"/>
            <a:r>
              <a:rPr lang="en-US" altLang="en-US" dirty="0" smtClean="0"/>
              <a:t>No value placed on teamwork or lower-level participation in decisions</a:t>
            </a:r>
          </a:p>
          <a:p>
            <a:r>
              <a:rPr lang="en-US" altLang="en-US" dirty="0" smtClean="0"/>
              <a:t>Collaborative business culture</a:t>
            </a:r>
          </a:p>
          <a:p>
            <a:pPr lvl="1"/>
            <a:r>
              <a:rPr lang="en-US" altLang="en-US" dirty="0" smtClean="0"/>
              <a:t>Senior managers rely on teams of employees</a:t>
            </a:r>
          </a:p>
          <a:p>
            <a:pPr lvl="1"/>
            <a:r>
              <a:rPr lang="en-US" altLang="en-US" dirty="0" smtClean="0"/>
              <a:t>Policies, products, designs, processes, and systems rely on teams</a:t>
            </a:r>
          </a:p>
          <a:p>
            <a:pPr lvl="1"/>
            <a:r>
              <a:rPr lang="en-US" altLang="en-US" dirty="0" smtClean="0"/>
              <a:t>The managers purpose is to build teams</a:t>
            </a:r>
            <a:endParaRPr lang="en-US" dirty="0"/>
          </a:p>
        </p:txBody>
      </p:sp>
    </p:spTree>
    <p:extLst>
      <p:ext uri="{BB962C8B-B14F-4D97-AF65-F5344CB8AC3E}">
        <p14:creationId xmlns:p14="http://schemas.microsoft.com/office/powerpoint/2010/main" val="2216674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Technologies for Collaboration and Social Business</a:t>
            </a:r>
            <a:endParaRPr lang="en-US" dirty="0"/>
          </a:p>
        </p:txBody>
      </p:sp>
      <p:sp>
        <p:nvSpPr>
          <p:cNvPr id="3" name="Content Placeholder 2"/>
          <p:cNvSpPr>
            <a:spLocks noGrp="1"/>
          </p:cNvSpPr>
          <p:nvPr>
            <p:ph idx="1"/>
          </p:nvPr>
        </p:nvSpPr>
        <p:spPr/>
        <p:txBody>
          <a:bodyPr/>
          <a:lstStyle/>
          <a:p>
            <a:pPr>
              <a:defRPr/>
            </a:pPr>
            <a:r>
              <a:rPr lang="en-US" dirty="0" smtClean="0"/>
              <a:t>E-mail </a:t>
            </a:r>
            <a:r>
              <a:rPr lang="en-US" dirty="0"/>
              <a:t>and instant </a:t>
            </a:r>
            <a:r>
              <a:rPr lang="en-US" dirty="0" smtClean="0"/>
              <a:t>messaging (IM)</a:t>
            </a:r>
            <a:endParaRPr lang="en-US" dirty="0"/>
          </a:p>
          <a:p>
            <a:pPr>
              <a:defRPr/>
            </a:pPr>
            <a:r>
              <a:rPr lang="en-US" dirty="0"/>
              <a:t>Wikis</a:t>
            </a:r>
          </a:p>
          <a:p>
            <a:pPr>
              <a:defRPr/>
            </a:pPr>
            <a:r>
              <a:rPr lang="en-US" dirty="0"/>
              <a:t>Virtual worlds</a:t>
            </a:r>
          </a:p>
          <a:p>
            <a:pPr>
              <a:defRPr/>
            </a:pPr>
            <a:r>
              <a:rPr lang="en-US" dirty="0"/>
              <a:t>Collaboration and social business platforms</a:t>
            </a:r>
          </a:p>
          <a:p>
            <a:pPr lvl="1">
              <a:defRPr/>
            </a:pPr>
            <a:r>
              <a:rPr lang="en-US" dirty="0"/>
              <a:t>Virtual meeting systems (telepresence)</a:t>
            </a:r>
          </a:p>
          <a:p>
            <a:pPr lvl="1">
              <a:defRPr/>
            </a:pPr>
            <a:r>
              <a:rPr lang="en-US" dirty="0"/>
              <a:t>Cloud collaboration services (Google </a:t>
            </a:r>
            <a:r>
              <a:rPr lang="en-US" dirty="0" smtClean="0"/>
              <a:t>Drive, Google Docs, etc.)</a:t>
            </a:r>
            <a:endParaRPr lang="en-US" dirty="0"/>
          </a:p>
          <a:p>
            <a:pPr lvl="1">
              <a:defRPr/>
            </a:pPr>
            <a:r>
              <a:rPr lang="en-US" dirty="0"/>
              <a:t>Microsoft </a:t>
            </a:r>
            <a:r>
              <a:rPr lang="en-US" dirty="0" smtClean="0"/>
              <a:t>SharePoint and IBM </a:t>
            </a:r>
            <a:r>
              <a:rPr lang="en-US" dirty="0"/>
              <a:t>Notes</a:t>
            </a:r>
          </a:p>
          <a:p>
            <a:pPr lvl="1">
              <a:defRPr/>
            </a:pPr>
            <a:r>
              <a:rPr lang="en-US" dirty="0"/>
              <a:t>Enterprise social networking </a:t>
            </a:r>
            <a:r>
              <a:rPr lang="en-US" dirty="0" smtClean="0"/>
              <a:t>tools</a:t>
            </a:r>
            <a:endParaRPr lang="en-US" dirty="0"/>
          </a:p>
        </p:txBody>
      </p:sp>
    </p:spTree>
    <p:extLst>
      <p:ext uri="{BB962C8B-B14F-4D97-AF65-F5344CB8AC3E}">
        <p14:creationId xmlns:p14="http://schemas.microsoft.com/office/powerpoint/2010/main" val="2758446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Interactive Session: Technology: Cisco IX5000: What State-of-the-Art Telepresence Can Do for Collaboration</a:t>
            </a:r>
            <a:endParaRPr lang="en-US" dirty="0"/>
          </a:p>
        </p:txBody>
      </p:sp>
      <p:sp>
        <p:nvSpPr>
          <p:cNvPr id="5" name="Content Placeholder 4"/>
          <p:cNvSpPr>
            <a:spLocks noGrp="1"/>
          </p:cNvSpPr>
          <p:nvPr>
            <p:ph idx="1"/>
          </p:nvPr>
        </p:nvSpPr>
        <p:spPr>
          <a:xfrm>
            <a:off x="457200" y="2286000"/>
            <a:ext cx="8229600" cy="3687763"/>
          </a:xfrm>
        </p:spPr>
        <p:txBody>
          <a:bodyPr/>
          <a:lstStyle/>
          <a:p>
            <a:r>
              <a:rPr lang="en-US" dirty="0" smtClean="0"/>
              <a:t>Class discussion</a:t>
            </a:r>
          </a:p>
          <a:p>
            <a:pPr lvl="1"/>
            <a:r>
              <a:rPr lang="en-US" dirty="0" smtClean="0"/>
              <a:t>Describe </a:t>
            </a:r>
            <a:r>
              <a:rPr lang="en-US" dirty="0"/>
              <a:t>the capabilities of Cisco’s IX5000 </a:t>
            </a:r>
            <a:r>
              <a:rPr lang="en-US" dirty="0" smtClean="0"/>
              <a:t>telepresence system</a:t>
            </a:r>
            <a:r>
              <a:rPr lang="en-US" dirty="0"/>
              <a:t>. How do they promote </a:t>
            </a:r>
            <a:r>
              <a:rPr lang="en-US" dirty="0" smtClean="0"/>
              <a:t>collaboration and </a:t>
            </a:r>
            <a:r>
              <a:rPr lang="en-US" dirty="0"/>
              <a:t>innovation?</a:t>
            </a:r>
          </a:p>
          <a:p>
            <a:pPr lvl="1"/>
            <a:r>
              <a:rPr lang="en-US" dirty="0" smtClean="0"/>
              <a:t>Why </a:t>
            </a:r>
            <a:r>
              <a:rPr lang="en-US" dirty="0"/>
              <a:t>would a company like Produban want </a:t>
            </a:r>
            <a:r>
              <a:rPr lang="en-US" dirty="0" smtClean="0"/>
              <a:t>to invest </a:t>
            </a:r>
            <a:r>
              <a:rPr lang="en-US" dirty="0"/>
              <a:t>in a telepresence system such as </a:t>
            </a:r>
            <a:r>
              <a:rPr lang="en-US" dirty="0" smtClean="0"/>
              <a:t>Cisco’s </a:t>
            </a:r>
            <a:r>
              <a:rPr lang="en-US" dirty="0"/>
              <a:t>IX5000? How are videoconferencing </a:t>
            </a:r>
            <a:r>
              <a:rPr lang="en-US" dirty="0" smtClean="0"/>
              <a:t>technology and </a:t>
            </a:r>
            <a:r>
              <a:rPr lang="en-US" dirty="0"/>
              <a:t>telepresence related to Produban’s </a:t>
            </a:r>
            <a:r>
              <a:rPr lang="en-US" dirty="0" smtClean="0"/>
              <a:t>business model </a:t>
            </a:r>
            <a:r>
              <a:rPr lang="en-US" dirty="0"/>
              <a:t>and business strategy?</a:t>
            </a:r>
          </a:p>
          <a:p>
            <a:pPr lvl="1"/>
            <a:r>
              <a:rPr lang="en-US" dirty="0" smtClean="0"/>
              <a:t>What </a:t>
            </a:r>
            <a:r>
              <a:rPr lang="en-US" dirty="0"/>
              <a:t>kinds of other companies might </a:t>
            </a:r>
            <a:r>
              <a:rPr lang="en-US" dirty="0" smtClean="0"/>
              <a:t>benefit from a </a:t>
            </a:r>
            <a:r>
              <a:rPr lang="en-US" dirty="0"/>
              <a:t>telepresence service such as IX5000? Why?</a:t>
            </a:r>
          </a:p>
        </p:txBody>
      </p:sp>
    </p:spTree>
    <p:extLst>
      <p:ext uri="{BB962C8B-B14F-4D97-AF65-F5344CB8AC3E}">
        <p14:creationId xmlns:p14="http://schemas.microsoft.com/office/powerpoint/2010/main" val="1541880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Checklist for Managers: Evaluating and Selecting Collaboration and Social Software Tools</a:t>
            </a:r>
            <a:endParaRPr lang="en-US" dirty="0"/>
          </a:p>
        </p:txBody>
      </p:sp>
      <p:sp>
        <p:nvSpPr>
          <p:cNvPr id="3" name="Content Placeholder 2"/>
          <p:cNvSpPr>
            <a:spLocks noGrp="1"/>
          </p:cNvSpPr>
          <p:nvPr>
            <p:ph idx="1"/>
          </p:nvPr>
        </p:nvSpPr>
        <p:spPr>
          <a:xfrm>
            <a:off x="457200" y="1828800"/>
            <a:ext cx="8229600" cy="4297363"/>
          </a:xfrm>
        </p:spPr>
        <p:txBody>
          <a:bodyPr/>
          <a:lstStyle/>
          <a:p>
            <a:r>
              <a:rPr lang="en-US" altLang="en-US" dirty="0" smtClean="0"/>
              <a:t>Time/space matrix</a:t>
            </a:r>
          </a:p>
          <a:p>
            <a:r>
              <a:rPr lang="en-US" altLang="en-US" dirty="0" smtClean="0"/>
              <a:t>Six steps in evaluating software tools</a:t>
            </a:r>
          </a:p>
          <a:p>
            <a:pPr lvl="1"/>
            <a:r>
              <a:rPr lang="en-US" altLang="en-US" dirty="0" smtClean="0"/>
              <a:t>Identify your firm</a:t>
            </a:r>
            <a:r>
              <a:rPr lang="en-US" altLang="ja-JP" dirty="0" smtClean="0"/>
              <a:t>’s collaboration challenges</a:t>
            </a:r>
          </a:p>
          <a:p>
            <a:pPr lvl="1"/>
            <a:r>
              <a:rPr lang="en-US" altLang="en-US" dirty="0" smtClean="0"/>
              <a:t>Identify what kinds of solutions are available</a:t>
            </a:r>
          </a:p>
          <a:p>
            <a:pPr lvl="1"/>
            <a:r>
              <a:rPr lang="en-US" altLang="en-US" dirty="0" smtClean="0"/>
              <a:t>Analyze available products</a:t>
            </a:r>
            <a:r>
              <a:rPr lang="ja-JP" altLang="en-US" dirty="0" smtClean="0"/>
              <a:t>’</a:t>
            </a:r>
            <a:r>
              <a:rPr lang="en-US" altLang="ja-JP" dirty="0" smtClean="0"/>
              <a:t> cost and benefits</a:t>
            </a:r>
          </a:p>
          <a:p>
            <a:pPr lvl="1"/>
            <a:r>
              <a:rPr lang="en-US" altLang="en-US" dirty="0" smtClean="0"/>
              <a:t>Evaluate security risks</a:t>
            </a:r>
          </a:p>
          <a:p>
            <a:pPr lvl="1"/>
            <a:r>
              <a:rPr lang="en-US" altLang="en-US" dirty="0" smtClean="0"/>
              <a:t>Consult users for implementation and training issues</a:t>
            </a:r>
          </a:p>
          <a:p>
            <a:pPr lvl="1"/>
            <a:r>
              <a:rPr lang="en-US" altLang="en-US" dirty="0" smtClean="0"/>
              <a:t>Evaluate product vendors</a:t>
            </a:r>
            <a:endParaRPr lang="en-US" dirty="0"/>
          </a:p>
        </p:txBody>
      </p:sp>
    </p:spTree>
    <p:extLst>
      <p:ext uri="{BB962C8B-B14F-4D97-AF65-F5344CB8AC3E}">
        <p14:creationId xmlns:p14="http://schemas.microsoft.com/office/powerpoint/2010/main" val="1470152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2.8: The Time/Space Collaboration and Social Tool Matrix</a:t>
            </a:r>
            <a:endParaRPr lang="en-US" dirty="0"/>
          </a:p>
        </p:txBody>
      </p:sp>
      <p:pic>
        <p:nvPicPr>
          <p:cNvPr id="3" name="Picture 2" descr="Figure 2.8 illustrates the space/time collaboration and social tool matri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148" y="1447800"/>
            <a:ext cx="6351704" cy="4572000"/>
          </a:xfrm>
          <a:prstGeom prst="rect">
            <a:avLst/>
          </a:prstGeom>
        </p:spPr>
      </p:pic>
    </p:spTree>
    <p:extLst>
      <p:ext uri="{BB962C8B-B14F-4D97-AF65-F5344CB8AC3E}">
        <p14:creationId xmlns:p14="http://schemas.microsoft.com/office/powerpoint/2010/main" val="2819968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Information Systems Department</a:t>
            </a:r>
            <a:endParaRPr lang="en-US" dirty="0"/>
          </a:p>
        </p:txBody>
      </p:sp>
      <p:sp>
        <p:nvSpPr>
          <p:cNvPr id="3" name="Content Placeholder 2"/>
          <p:cNvSpPr>
            <a:spLocks noGrp="1"/>
          </p:cNvSpPr>
          <p:nvPr>
            <p:ph idx="1"/>
          </p:nvPr>
        </p:nvSpPr>
        <p:spPr/>
        <p:txBody>
          <a:bodyPr/>
          <a:lstStyle/>
          <a:p>
            <a:r>
              <a:rPr lang="en-US" dirty="0" smtClean="0"/>
              <a:t>Often headed by chief information officer (CIO)</a:t>
            </a:r>
          </a:p>
          <a:p>
            <a:pPr lvl="1"/>
            <a:r>
              <a:rPr lang="en-US" dirty="0" smtClean="0"/>
              <a:t>Other senior positions include chief security officer (CSO), chief knowledge officer (CKO), chief privacy officer (CPO), chief data officer (CDO)</a:t>
            </a:r>
          </a:p>
          <a:p>
            <a:r>
              <a:rPr lang="en-US" dirty="0" smtClean="0"/>
              <a:t>Programmers</a:t>
            </a:r>
          </a:p>
          <a:p>
            <a:r>
              <a:rPr lang="en-US" dirty="0" smtClean="0"/>
              <a:t>Systems analysts</a:t>
            </a:r>
          </a:p>
          <a:p>
            <a:r>
              <a:rPr lang="en-US" dirty="0" smtClean="0"/>
              <a:t>Information systems managers</a:t>
            </a:r>
          </a:p>
          <a:p>
            <a:r>
              <a:rPr lang="en-US" dirty="0" smtClean="0"/>
              <a:t>End users</a:t>
            </a:r>
            <a:endParaRPr lang="en-US" dirty="0"/>
          </a:p>
        </p:txBody>
      </p:sp>
    </p:spTree>
    <p:extLst>
      <p:ext uri="{BB962C8B-B14F-4D97-AF65-F5344CB8AC3E}">
        <p14:creationId xmlns:p14="http://schemas.microsoft.com/office/powerpoint/2010/main" val="2222297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the Information Systems Function</a:t>
            </a:r>
            <a:endParaRPr lang="en-US" dirty="0"/>
          </a:p>
        </p:txBody>
      </p:sp>
      <p:sp>
        <p:nvSpPr>
          <p:cNvPr id="3" name="Content Placeholder 2"/>
          <p:cNvSpPr>
            <a:spLocks noGrp="1"/>
          </p:cNvSpPr>
          <p:nvPr>
            <p:ph idx="1"/>
          </p:nvPr>
        </p:nvSpPr>
        <p:spPr/>
        <p:txBody>
          <a:bodyPr/>
          <a:lstStyle/>
          <a:p>
            <a:r>
              <a:rPr lang="en-US" dirty="0" smtClean="0"/>
              <a:t>IT governance</a:t>
            </a:r>
          </a:p>
          <a:p>
            <a:pPr lvl="1"/>
            <a:r>
              <a:rPr lang="en-US" dirty="0" smtClean="0"/>
              <a:t>Strategies and policies for using IT in the organization</a:t>
            </a:r>
          </a:p>
          <a:p>
            <a:pPr lvl="1"/>
            <a:r>
              <a:rPr lang="en-US" dirty="0" smtClean="0"/>
              <a:t>Decision rights</a:t>
            </a:r>
          </a:p>
          <a:p>
            <a:pPr lvl="1"/>
            <a:r>
              <a:rPr lang="en-US" dirty="0" smtClean="0"/>
              <a:t>Accountability</a:t>
            </a:r>
          </a:p>
          <a:p>
            <a:pPr lvl="1"/>
            <a:r>
              <a:rPr lang="en-US" dirty="0" smtClean="0"/>
              <a:t>Organization of information systems function </a:t>
            </a:r>
          </a:p>
          <a:p>
            <a:pPr lvl="2"/>
            <a:r>
              <a:rPr lang="en-US" dirty="0" smtClean="0"/>
              <a:t>Centralized, decentralized, and so on</a:t>
            </a:r>
            <a:endParaRPr lang="en-US" dirty="0"/>
          </a:p>
        </p:txBody>
      </p:sp>
    </p:spTree>
    <p:extLst>
      <p:ext uri="{BB962C8B-B14F-4D97-AF65-F5344CB8AC3E}">
        <p14:creationId xmlns:p14="http://schemas.microsoft.com/office/powerpoint/2010/main" val="304361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Social Networking Helps ABB</a:t>
            </a:r>
            <a:br>
              <a:rPr lang="en-US" dirty="0" smtClean="0"/>
            </a:br>
            <a:r>
              <a:rPr lang="en-US" dirty="0" smtClean="0"/>
              <a:t>Innovate and Grow </a:t>
            </a:r>
            <a:r>
              <a:rPr lang="en-US" altLang="en-US" dirty="0" smtClean="0"/>
              <a:t>(1 of 2)</a:t>
            </a:r>
            <a:endParaRPr lang="en-US" altLang="en-US" dirty="0"/>
          </a:p>
        </p:txBody>
      </p:sp>
      <p:sp>
        <p:nvSpPr>
          <p:cNvPr id="3" name="Content Placeholder 2"/>
          <p:cNvSpPr>
            <a:spLocks noGrp="1"/>
          </p:cNvSpPr>
          <p:nvPr>
            <p:ph idx="1"/>
          </p:nvPr>
        </p:nvSpPr>
        <p:spPr/>
        <p:txBody>
          <a:bodyPr/>
          <a:lstStyle/>
          <a:p>
            <a:r>
              <a:rPr lang="en-US" altLang="en-US" dirty="0" smtClean="0"/>
              <a:t>Problem</a:t>
            </a:r>
          </a:p>
          <a:p>
            <a:pPr lvl="1"/>
            <a:r>
              <a:rPr lang="en-US" dirty="0"/>
              <a:t>Outdated static </a:t>
            </a:r>
            <a:r>
              <a:rPr lang="en-US" dirty="0" smtClean="0"/>
              <a:t>technology</a:t>
            </a:r>
          </a:p>
          <a:p>
            <a:pPr lvl="1"/>
            <a:r>
              <a:rPr lang="en-US" dirty="0" smtClean="0"/>
              <a:t>Geographically </a:t>
            </a:r>
            <a:r>
              <a:rPr lang="en-US" dirty="0"/>
              <a:t>dispersed</a:t>
            </a:r>
          </a:p>
          <a:p>
            <a:r>
              <a:rPr lang="en-US" altLang="en-US" dirty="0" smtClean="0"/>
              <a:t>Solutions </a:t>
            </a:r>
          </a:p>
          <a:p>
            <a:pPr lvl="1"/>
            <a:r>
              <a:rPr lang="en-US" altLang="en-US" dirty="0" smtClean="0"/>
              <a:t>Develop knowledge sharing strategy and goals</a:t>
            </a:r>
          </a:p>
          <a:p>
            <a:pPr lvl="1"/>
            <a:r>
              <a:rPr lang="en-US" altLang="en-US" dirty="0" smtClean="0"/>
              <a:t>Change knowledge and collaboration processes</a:t>
            </a:r>
          </a:p>
          <a:p>
            <a:pPr lvl="1"/>
            <a:r>
              <a:rPr lang="en-US" altLang="en-US" dirty="0" smtClean="0"/>
              <a:t>Change organizational culture</a:t>
            </a:r>
          </a:p>
          <a:p>
            <a:pPr lvl="1"/>
            <a:r>
              <a:rPr lang="en-US" altLang="en-US" dirty="0" smtClean="0"/>
              <a:t>Deploy Inside+, with Yammer, Office 365, and Sharepoint</a:t>
            </a:r>
            <a:endParaRPr lang="en-US" altLang="en-US" dirty="0"/>
          </a:p>
        </p:txBody>
      </p:sp>
    </p:spTree>
    <p:extLst>
      <p:ext uri="{BB962C8B-B14F-4D97-AF65-F5344CB8AC3E}">
        <p14:creationId xmlns:p14="http://schemas.microsoft.com/office/powerpoint/2010/main" val="371573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Social Networking Helps ABB</a:t>
            </a:r>
            <a:br>
              <a:rPr lang="en-US" dirty="0"/>
            </a:br>
            <a:r>
              <a:rPr lang="en-US" dirty="0"/>
              <a:t>Innovate and </a:t>
            </a:r>
            <a:r>
              <a:rPr lang="en-US" dirty="0" smtClean="0"/>
              <a:t>Grow </a:t>
            </a:r>
            <a:r>
              <a:rPr lang="en-US" altLang="en-US" dirty="0" smtClean="0"/>
              <a:t>(2 of 2)</a:t>
            </a:r>
            <a:endParaRPr lang="en-US" altLang="en-US" dirty="0"/>
          </a:p>
        </p:txBody>
      </p:sp>
      <p:sp>
        <p:nvSpPr>
          <p:cNvPr id="3" name="Content Placeholder 2"/>
          <p:cNvSpPr>
            <a:spLocks noGrp="1"/>
          </p:cNvSpPr>
          <p:nvPr>
            <p:ph idx="1"/>
          </p:nvPr>
        </p:nvSpPr>
        <p:spPr/>
        <p:txBody>
          <a:bodyPr/>
          <a:lstStyle/>
          <a:p>
            <a:r>
              <a:rPr lang="en-US" altLang="en-US" dirty="0" smtClean="0"/>
              <a:t>ABB uses Inside+ to p</a:t>
            </a:r>
            <a:r>
              <a:rPr lang="en-US" dirty="0" smtClean="0"/>
              <a:t>rovide </a:t>
            </a:r>
            <a:r>
              <a:rPr lang="en-US" dirty="0"/>
              <a:t>new </a:t>
            </a:r>
            <a:r>
              <a:rPr lang="en-US" dirty="0" smtClean="0"/>
              <a:t>channels for knowledge acquisition</a:t>
            </a:r>
            <a:r>
              <a:rPr lang="en-US" dirty="0"/>
              <a:t>, innovation</a:t>
            </a:r>
            <a:r>
              <a:rPr lang="en-US" dirty="0" smtClean="0"/>
              <a:t>, and collaboration</a:t>
            </a:r>
          </a:p>
          <a:p>
            <a:r>
              <a:rPr lang="en-US" altLang="en-US" dirty="0" smtClean="0"/>
              <a:t>Demonstrates IT</a:t>
            </a:r>
            <a:r>
              <a:rPr lang="en-US" altLang="ja-JP" dirty="0" smtClean="0"/>
              <a:t>’s role in helping organizations improve performance and remain competitive</a:t>
            </a:r>
          </a:p>
          <a:p>
            <a:r>
              <a:rPr lang="en-US" altLang="en-US" dirty="0" smtClean="0"/>
              <a:t>Illustrates the ability of IT systems to support collaboration and teamwork</a:t>
            </a:r>
            <a:endParaRPr lang="en-US" altLang="en-US" dirty="0"/>
          </a:p>
        </p:txBody>
      </p:sp>
    </p:spTree>
    <p:extLst>
      <p:ext uri="{BB962C8B-B14F-4D97-AF65-F5344CB8AC3E}">
        <p14:creationId xmlns:p14="http://schemas.microsoft.com/office/powerpoint/2010/main" val="267646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Business Processes </a:t>
            </a:r>
            <a:r>
              <a:rPr lang="en-US" altLang="en-US" dirty="0" smtClean="0"/>
              <a:t>(1 of 2)</a:t>
            </a:r>
            <a:endParaRPr lang="en-US" altLang="en-US" dirty="0"/>
          </a:p>
        </p:txBody>
      </p:sp>
      <p:sp>
        <p:nvSpPr>
          <p:cNvPr id="3" name="Content Placeholder 2"/>
          <p:cNvSpPr>
            <a:spLocks noGrp="1"/>
          </p:cNvSpPr>
          <p:nvPr>
            <p:ph idx="1"/>
          </p:nvPr>
        </p:nvSpPr>
        <p:spPr/>
        <p:txBody>
          <a:bodyPr/>
          <a:lstStyle/>
          <a:p>
            <a:pPr>
              <a:defRPr/>
            </a:pPr>
            <a:r>
              <a:rPr lang="en-US" dirty="0">
                <a:cs typeface="ＭＳ Ｐゴシック" charset="0"/>
              </a:rPr>
              <a:t>Business </a:t>
            </a:r>
            <a:r>
              <a:rPr lang="en-US" dirty="0" smtClean="0">
                <a:cs typeface="ＭＳ Ｐゴシック" charset="0"/>
              </a:rPr>
              <a:t>processes</a:t>
            </a:r>
            <a:endParaRPr lang="en-US" dirty="0">
              <a:cs typeface="ＭＳ Ｐゴシック" charset="0"/>
            </a:endParaRPr>
          </a:p>
          <a:p>
            <a:pPr lvl="1">
              <a:defRPr/>
            </a:pPr>
            <a:r>
              <a:rPr lang="en-US" sz="2800" dirty="0"/>
              <a:t>Flows of material, information, knowledge</a:t>
            </a:r>
          </a:p>
          <a:p>
            <a:pPr lvl="1">
              <a:defRPr/>
            </a:pPr>
            <a:r>
              <a:rPr lang="en-US" sz="2800" dirty="0"/>
              <a:t>Sets of activities, steps</a:t>
            </a:r>
          </a:p>
          <a:p>
            <a:pPr lvl="1">
              <a:defRPr/>
            </a:pPr>
            <a:r>
              <a:rPr lang="en-US" sz="2800" dirty="0"/>
              <a:t>May be tied to functional area or be cross-functional</a:t>
            </a:r>
          </a:p>
          <a:p>
            <a:pPr>
              <a:defRPr/>
            </a:pPr>
            <a:r>
              <a:rPr lang="en-US" dirty="0">
                <a:cs typeface="ＭＳ Ｐゴシック" charset="0"/>
              </a:rPr>
              <a:t>Businesses: Can be seen as collection of business processes</a:t>
            </a:r>
          </a:p>
          <a:p>
            <a:pPr>
              <a:defRPr/>
            </a:pPr>
            <a:r>
              <a:rPr lang="en-US" dirty="0">
                <a:cs typeface="ＭＳ Ｐゴシック" charset="0"/>
              </a:rPr>
              <a:t>Business processes may be assets or </a:t>
            </a:r>
            <a:r>
              <a:rPr lang="en-US" dirty="0" smtClean="0">
                <a:cs typeface="ＭＳ Ｐゴシック" charset="0"/>
              </a:rPr>
              <a:t>liabilities</a:t>
            </a:r>
            <a:endParaRPr lang="en-US" altLang="en-US" sz="2400" dirty="0"/>
          </a:p>
        </p:txBody>
      </p:sp>
    </p:spTree>
    <p:extLst>
      <p:ext uri="{BB962C8B-B14F-4D97-AF65-F5344CB8AC3E}">
        <p14:creationId xmlns:p14="http://schemas.microsoft.com/office/powerpoint/2010/main" val="97956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Business </a:t>
            </a:r>
            <a:r>
              <a:rPr lang="en-US" altLang="en-US" dirty="0" smtClean="0"/>
              <a:t>Processes (2 of 2)</a:t>
            </a:r>
            <a:endParaRPr lang="en-US" dirty="0"/>
          </a:p>
        </p:txBody>
      </p:sp>
      <p:sp>
        <p:nvSpPr>
          <p:cNvPr id="3" name="Content Placeholder 2"/>
          <p:cNvSpPr>
            <a:spLocks noGrp="1"/>
          </p:cNvSpPr>
          <p:nvPr>
            <p:ph idx="1"/>
          </p:nvPr>
        </p:nvSpPr>
        <p:spPr/>
        <p:txBody>
          <a:bodyPr/>
          <a:lstStyle/>
          <a:p>
            <a:pPr>
              <a:defRPr/>
            </a:pPr>
            <a:r>
              <a:rPr lang="en-US" dirty="0">
                <a:cs typeface="ＭＳ Ｐゴシック" charset="0"/>
              </a:rPr>
              <a:t>Examples of functional business processes</a:t>
            </a:r>
          </a:p>
          <a:p>
            <a:pPr lvl="1">
              <a:defRPr/>
            </a:pPr>
            <a:r>
              <a:rPr lang="en-US" dirty="0"/>
              <a:t>Manufacturing and production</a:t>
            </a:r>
          </a:p>
          <a:p>
            <a:pPr lvl="2">
              <a:defRPr/>
            </a:pPr>
            <a:r>
              <a:rPr lang="en-US" dirty="0"/>
              <a:t>Assembling the product</a:t>
            </a:r>
          </a:p>
          <a:p>
            <a:pPr lvl="1">
              <a:defRPr/>
            </a:pPr>
            <a:r>
              <a:rPr lang="en-US" dirty="0"/>
              <a:t>Sales and marketing</a:t>
            </a:r>
          </a:p>
          <a:p>
            <a:pPr lvl="2">
              <a:defRPr/>
            </a:pPr>
            <a:r>
              <a:rPr lang="en-US" dirty="0"/>
              <a:t>Identifying customers</a:t>
            </a:r>
          </a:p>
          <a:p>
            <a:pPr lvl="1">
              <a:defRPr/>
            </a:pPr>
            <a:r>
              <a:rPr lang="en-US" dirty="0"/>
              <a:t>Finance and accounting</a:t>
            </a:r>
          </a:p>
          <a:p>
            <a:pPr lvl="2">
              <a:defRPr/>
            </a:pPr>
            <a:r>
              <a:rPr lang="en-US" dirty="0"/>
              <a:t>Creating financial statements</a:t>
            </a:r>
          </a:p>
          <a:p>
            <a:pPr lvl="1">
              <a:defRPr/>
            </a:pPr>
            <a:r>
              <a:rPr lang="en-US" dirty="0"/>
              <a:t>Human resources</a:t>
            </a:r>
          </a:p>
          <a:p>
            <a:pPr lvl="2">
              <a:defRPr/>
            </a:pPr>
            <a:r>
              <a:rPr lang="en-US" dirty="0"/>
              <a:t>Hiring </a:t>
            </a:r>
            <a:r>
              <a:rPr lang="en-US" dirty="0" smtClean="0"/>
              <a:t>employees</a:t>
            </a:r>
            <a:endParaRPr lang="en-US" dirty="0"/>
          </a:p>
        </p:txBody>
      </p:sp>
    </p:spTree>
    <p:extLst>
      <p:ext uri="{BB962C8B-B14F-4D97-AF65-F5344CB8AC3E}">
        <p14:creationId xmlns:p14="http://schemas.microsoft.com/office/powerpoint/2010/main" val="387749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2.1: The Order Fulfillment Process</a:t>
            </a:r>
            <a:endParaRPr lang="en-US" dirty="0"/>
          </a:p>
        </p:txBody>
      </p:sp>
      <p:pic>
        <p:nvPicPr>
          <p:cNvPr id="3" name="Picture 2" descr="Figure 2.1 illustrates the order fulfillment proc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82" y="1447800"/>
            <a:ext cx="7837635" cy="4581153"/>
          </a:xfrm>
          <a:prstGeom prst="rect">
            <a:avLst/>
          </a:prstGeom>
        </p:spPr>
      </p:pic>
    </p:spTree>
    <p:extLst>
      <p:ext uri="{BB962C8B-B14F-4D97-AF65-F5344CB8AC3E}">
        <p14:creationId xmlns:p14="http://schemas.microsoft.com/office/powerpoint/2010/main" val="155554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Information Technology Improves Business Processes</a:t>
            </a:r>
            <a:endParaRPr lang="en-US" dirty="0"/>
          </a:p>
        </p:txBody>
      </p:sp>
      <p:sp>
        <p:nvSpPr>
          <p:cNvPr id="5" name="Content Placeholder 4"/>
          <p:cNvSpPr>
            <a:spLocks noGrp="1"/>
          </p:cNvSpPr>
          <p:nvPr>
            <p:ph idx="1"/>
          </p:nvPr>
        </p:nvSpPr>
        <p:spPr/>
        <p:txBody>
          <a:bodyPr/>
          <a:lstStyle/>
          <a:p>
            <a:pPr>
              <a:defRPr/>
            </a:pPr>
            <a:r>
              <a:rPr lang="en-US" dirty="0"/>
              <a:t>Increasing efficiency of existing processes</a:t>
            </a:r>
          </a:p>
          <a:p>
            <a:pPr lvl="1">
              <a:defRPr/>
            </a:pPr>
            <a:r>
              <a:rPr lang="en-US" dirty="0"/>
              <a:t>Automating steps that were manual</a:t>
            </a:r>
          </a:p>
          <a:p>
            <a:pPr>
              <a:defRPr/>
            </a:pPr>
            <a:r>
              <a:rPr lang="en-US" dirty="0"/>
              <a:t>Enabling entirely new processes </a:t>
            </a:r>
          </a:p>
          <a:p>
            <a:pPr lvl="1">
              <a:defRPr/>
            </a:pPr>
            <a:r>
              <a:rPr lang="en-US" dirty="0" smtClean="0"/>
              <a:t>Changing </a:t>
            </a:r>
            <a:r>
              <a:rPr lang="en-US" dirty="0"/>
              <a:t>flow of information</a:t>
            </a:r>
          </a:p>
          <a:p>
            <a:pPr lvl="1">
              <a:defRPr/>
            </a:pPr>
            <a:r>
              <a:rPr lang="en-US" dirty="0" smtClean="0"/>
              <a:t>Replacing </a:t>
            </a:r>
            <a:r>
              <a:rPr lang="en-US" dirty="0"/>
              <a:t>sequential steps with parallel steps</a:t>
            </a:r>
          </a:p>
          <a:p>
            <a:pPr lvl="1">
              <a:defRPr/>
            </a:pPr>
            <a:r>
              <a:rPr lang="en-US" dirty="0" smtClean="0"/>
              <a:t>Eliminating </a:t>
            </a:r>
            <a:r>
              <a:rPr lang="en-US" dirty="0"/>
              <a:t>delays in decision making</a:t>
            </a:r>
          </a:p>
          <a:p>
            <a:pPr lvl="1">
              <a:defRPr/>
            </a:pPr>
            <a:r>
              <a:rPr lang="en-US" dirty="0" smtClean="0"/>
              <a:t>Supporting </a:t>
            </a:r>
            <a:r>
              <a:rPr lang="en-US" dirty="0"/>
              <a:t>new business </a:t>
            </a:r>
            <a:r>
              <a:rPr lang="en-US" dirty="0" smtClean="0"/>
              <a:t>models</a:t>
            </a:r>
            <a:endParaRPr lang="en-US" dirty="0"/>
          </a:p>
        </p:txBody>
      </p:sp>
    </p:spTree>
    <p:extLst>
      <p:ext uri="{BB962C8B-B14F-4D97-AF65-F5344CB8AC3E}">
        <p14:creationId xmlns:p14="http://schemas.microsoft.com/office/powerpoint/2010/main" val="308578137"/>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4678</TotalTime>
  <Words>4364</Words>
  <Application>Microsoft Macintosh PowerPoint</Application>
  <PresentationFormat>On-screen Show (4:3)</PresentationFormat>
  <Paragraphs>335</Paragraphs>
  <Slides>39</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ＭＳ Ｐゴシック</vt:lpstr>
      <vt:lpstr>Times New Roman</vt:lpstr>
      <vt:lpstr>Verdana</vt:lpstr>
      <vt:lpstr>Wingdings</vt:lpstr>
      <vt:lpstr>Arial</vt:lpstr>
      <vt:lpstr>508 Lecture</vt:lpstr>
      <vt:lpstr>Management Information Systems: Managing the Digital Firm</vt:lpstr>
      <vt:lpstr>Learning Objectives</vt:lpstr>
      <vt:lpstr>Video Cases</vt:lpstr>
      <vt:lpstr>Enterprise Social Networking Helps ABB Innovate and Grow (1 of 2)</vt:lpstr>
      <vt:lpstr>Enterprise Social Networking Helps ABB Innovate and Grow (2 of 2)</vt:lpstr>
      <vt:lpstr>Business Processes (1 of 2)</vt:lpstr>
      <vt:lpstr>Business Processes (2 of 2)</vt:lpstr>
      <vt:lpstr>Figure 2.1: The Order Fulfillment Process</vt:lpstr>
      <vt:lpstr>How Information Technology Improves Business Processes</vt:lpstr>
      <vt:lpstr>Systems for Different Management Groups (1 of 2)</vt:lpstr>
      <vt:lpstr>Figure 2.2: A Payroll TPS</vt:lpstr>
      <vt:lpstr>Systems for Different Management Groups (2 of 2)</vt:lpstr>
      <vt:lpstr>Management Information Systems</vt:lpstr>
      <vt:lpstr>Figure 2.3: How Management Information Systems Obtain Their Data from the Organization’s TPS</vt:lpstr>
      <vt:lpstr>Figure 2.4: Sample MIS Report</vt:lpstr>
      <vt:lpstr>Decision support systems</vt:lpstr>
      <vt:lpstr>Figure 2.5: Voyage-Estimating Decision-Support System</vt:lpstr>
      <vt:lpstr>Executive Support Systems</vt:lpstr>
      <vt:lpstr>Interactive Session: Organizations: New Systems Help Plan International Manage Its Human Resources (1 of 2)</vt:lpstr>
      <vt:lpstr>Interactive Session: Organizations: New Systems Help Plan International Manage Its Human Resources (2 of 2)</vt:lpstr>
      <vt:lpstr>Enterprise Applications</vt:lpstr>
      <vt:lpstr>Figure 2.6: Enterprise Application Architecture</vt:lpstr>
      <vt:lpstr>Enterprise Systems</vt:lpstr>
      <vt:lpstr>Supply Chain Management (SCM) Systems</vt:lpstr>
      <vt:lpstr>Customer Relationship Management (CRM) Systems</vt:lpstr>
      <vt:lpstr>Knowledge Management Systems (KMS)</vt:lpstr>
      <vt:lpstr>Intranets and Extranets</vt:lpstr>
      <vt:lpstr>E-business, E-commerce, and E-government</vt:lpstr>
      <vt:lpstr>What Is Collaboration?</vt:lpstr>
      <vt:lpstr>What Is Social Business?</vt:lpstr>
      <vt:lpstr>Business Benefits of Collaboration and Teamwork</vt:lpstr>
      <vt:lpstr>Figure 2.7: Requirements for Collaboration</vt:lpstr>
      <vt:lpstr>Building a Collaborative Culture and Business Processes</vt:lpstr>
      <vt:lpstr>Tools and Technologies for Collaboration and Social Business</vt:lpstr>
      <vt:lpstr>Interactive Session: Technology: Cisco IX5000: What State-of-the-Art Telepresence Can Do for Collaboration</vt:lpstr>
      <vt:lpstr>Checklist for Managers: Evaluating and Selecting Collaboration and Social Software Tools</vt:lpstr>
      <vt:lpstr>Figure 2.8: The Time/Space Collaboration and Social Tool Matrix</vt:lpstr>
      <vt:lpstr>The Information Systems Department</vt:lpstr>
      <vt:lpstr>Organizing the Information Systems Function</vt:lpstr>
    </vt:vector>
  </TitlesOfParts>
  <Company>Pearson</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Ann Pulido</cp:lastModifiedBy>
  <cp:revision>211</cp:revision>
  <dcterms:created xsi:type="dcterms:W3CDTF">2014-07-14T20:04:21Z</dcterms:created>
  <dcterms:modified xsi:type="dcterms:W3CDTF">2017-03-03T19:13:05Z</dcterms:modified>
  <cp:category>Information Systems</cp:category>
</cp:coreProperties>
</file>