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349" r:id="rId2"/>
    <p:sldId id="350" r:id="rId3"/>
    <p:sldId id="376" r:id="rId4"/>
    <p:sldId id="355" r:id="rId5"/>
    <p:sldId id="377" r:id="rId6"/>
    <p:sldId id="351" r:id="rId7"/>
    <p:sldId id="369" r:id="rId8"/>
    <p:sldId id="420" r:id="rId9"/>
    <p:sldId id="409" r:id="rId10"/>
    <p:sldId id="410" r:id="rId11"/>
    <p:sldId id="421" r:id="rId12"/>
    <p:sldId id="422" r:id="rId13"/>
    <p:sldId id="411" r:id="rId14"/>
    <p:sldId id="423" r:id="rId15"/>
    <p:sldId id="424" r:id="rId16"/>
    <p:sldId id="425" r:id="rId17"/>
    <p:sldId id="412" r:id="rId18"/>
    <p:sldId id="426" r:id="rId19"/>
    <p:sldId id="427" r:id="rId20"/>
    <p:sldId id="428" r:id="rId21"/>
    <p:sldId id="429" r:id="rId22"/>
    <p:sldId id="430" r:id="rId23"/>
    <p:sldId id="431" r:id="rId24"/>
    <p:sldId id="432" r:id="rId25"/>
    <p:sldId id="413" r:id="rId26"/>
    <p:sldId id="408" r:id="rId27"/>
    <p:sldId id="433" r:id="rId28"/>
    <p:sldId id="414" r:id="rId29"/>
    <p:sldId id="434" r:id="rId30"/>
    <p:sldId id="435" r:id="rId31"/>
    <p:sldId id="436" r:id="rId32"/>
    <p:sldId id="437" r:id="rId33"/>
    <p:sldId id="438" r:id="rId34"/>
    <p:sldId id="415" r:id="rId35"/>
    <p:sldId id="439" r:id="rId36"/>
    <p:sldId id="440" r:id="rId37"/>
    <p:sldId id="441" r:id="rId38"/>
    <p:sldId id="442" r:id="rId39"/>
    <p:sldId id="452" r:id="rId40"/>
    <p:sldId id="419" r:id="rId41"/>
    <p:sldId id="443" r:id="rId42"/>
    <p:sldId id="416" r:id="rId43"/>
    <p:sldId id="444" r:id="rId44"/>
    <p:sldId id="417" r:id="rId45"/>
    <p:sldId id="445" r:id="rId46"/>
    <p:sldId id="446" r:id="rId47"/>
    <p:sldId id="447" r:id="rId48"/>
    <p:sldId id="448" r:id="rId49"/>
    <p:sldId id="449" r:id="rId50"/>
    <p:sldId id="450" r:id="rId51"/>
    <p:sldId id="418" r:id="rId52"/>
    <p:sldId id="451"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iller" initials="M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8"/>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1" autoAdjust="0"/>
    <p:restoredTop sz="80458" autoAdjust="0"/>
  </p:normalViewPr>
  <p:slideViewPr>
    <p:cSldViewPr>
      <p:cViewPr varScale="1">
        <p:scale>
          <a:sx n="77" d="100"/>
          <a:sy n="77" d="100"/>
        </p:scale>
        <p:origin x="1880"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commentAuthors" Target="commentAuthors.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3/3/17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3/3/17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You could ask students to recall some concepts from the previous chapters that might help managers build and use information systems successfully. Answers could include what business processes the company performs, the size of the company, or the organization of the information systems function.</a:t>
            </a:r>
          </a:p>
          <a:p>
            <a:endParaRPr lang="en-US" altLang="en-US" dirty="0" smtClean="0"/>
          </a:p>
          <a:p>
            <a:endParaRPr lang="en-US" altLang="en-US" dirty="0" smtClean="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78936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You could ask students to envision what would happen to an organization that did not use a hierarchical structure (would anything get done?), did not adhere to the principle of efficiency (would they provide any good or service worth using at an affordable price?), and so on.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2427418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You could ask students to describe examples of situations where a business they have interacted with has had a well-understood set of routines. One such example is at the doctor</a:t>
            </a:r>
            <a:r>
              <a:rPr lang="en-US" altLang="ja-JP" dirty="0" smtClean="0"/>
              <a:t>’s office, where the receptionist, nurses, and doctors all have a defined set of routines. Ask students to think about and describe routines they performed on their jobs.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2856596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3.4,</a:t>
            </a:r>
            <a:r>
              <a:rPr lang="en-US" altLang="en-US" baseline="0" dirty="0" smtClean="0"/>
              <a:t> Page 85.</a:t>
            </a:r>
          </a:p>
          <a:p>
            <a:r>
              <a:rPr lang="en-US" sz="1200" b="0" i="0" u="none" strike="noStrike" kern="1200" baseline="0" dirty="0" smtClean="0">
                <a:solidFill>
                  <a:schemeClr val="tx1"/>
                </a:solidFill>
                <a:latin typeface="+mn-lt"/>
                <a:ea typeface="+mn-ea"/>
                <a:cs typeface="+mn-cs"/>
              </a:rPr>
              <a:t>All organizations are composed of individual routines and behaviors, a collection of which make up a business process. A collection of business processes make up the business firm. New information system applications require that individual routines and business processes change to achieve high levels of organizational performance.</a:t>
            </a:r>
          </a:p>
          <a:p>
            <a:endParaRPr lang="en-US" altLang="en-US" sz="1200" b="0" i="0" u="none" strike="noStrike" kern="1200" baseline="0" dirty="0" smtClean="0">
              <a:solidFill>
                <a:schemeClr val="tx1"/>
              </a:solidFill>
              <a:latin typeface="+mn-lt"/>
              <a:ea typeface="+mn-ea"/>
              <a:cs typeface="+mn-cs"/>
            </a:endParaRPr>
          </a:p>
          <a:p>
            <a:r>
              <a:rPr lang="en-US" altLang="en-US" dirty="0" smtClean="0"/>
              <a:t>Explain to students that the blue spheres are individual routines, which together constitute a business process. A firm can be seen as a collection of these processes.</a:t>
            </a: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385376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You could ask students to describe examples where organizational politics might hamper a firm</a:t>
            </a:r>
            <a:r>
              <a:rPr lang="en-US" altLang="ja-JP" dirty="0" smtClean="0"/>
              <a:t>’s ability to succeed, or examples where effectively managed organizational politics helps a company to undergo a smoother transition or make more intelligent decisions. Ask students to describe their personal experiences with </a:t>
            </a:r>
            <a:r>
              <a:rPr lang="ja-JP" altLang="en-US" dirty="0" smtClean="0"/>
              <a:t>“</a:t>
            </a:r>
            <a:r>
              <a:rPr lang="en-US" altLang="ja-JP" dirty="0" smtClean="0"/>
              <a:t>organizational politics.</a:t>
            </a:r>
            <a:r>
              <a:rPr lang="ja-JP" altLang="en-US" dirty="0" smtClean="0"/>
              <a:t>”</a:t>
            </a:r>
            <a:r>
              <a:rPr lang="en-US" altLang="ja-JP" dirty="0" smtClean="0"/>
              <a:t>  </a:t>
            </a:r>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2468234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Culture may seem like a pretty abstract idea to many students. On the other hand, students with work experiences will easily be able to describe the cultures of firms where they have worked. Ask students to describe organizational cultures they have experienced while on the job, or other areas of their lives. What kind of organizational culture do students prefer and why? Ask students to describe different kinds of cultures and what types of firms are more likely to have them.</a:t>
            </a:r>
          </a:p>
          <a:p>
            <a:endParaRPr lang="en-US" altLang="ja-JP"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567456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Explain that environmental scanning involves searching for and determining external changes that may require an organizational response. The current economic climate represents an example of external change that requires sweeping organizational responses to ensure survival.</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3758153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3.5,</a:t>
            </a:r>
            <a:r>
              <a:rPr lang="en-US" altLang="en-US" baseline="0" dirty="0" smtClean="0"/>
              <a:t> Page 86.</a:t>
            </a:r>
          </a:p>
          <a:p>
            <a:r>
              <a:rPr lang="en-US" sz="1200" b="0" i="0" u="none" strike="noStrike" kern="1200" baseline="0" dirty="0" smtClean="0">
                <a:solidFill>
                  <a:schemeClr val="tx1"/>
                </a:solidFill>
                <a:latin typeface="+mn-lt"/>
                <a:ea typeface="+mn-ea"/>
                <a:cs typeface="+mn-cs"/>
              </a:rPr>
              <a:t>Environments shape what organizations can do, but organizations can influence their environments and decide to change environments altogether. Information technology plays a critical role in helping organizations perceive environmental change and in helping organizations act on their environment.</a:t>
            </a:r>
          </a:p>
          <a:p>
            <a:endParaRPr lang="en-US" altLang="en-US" sz="1200" b="0" i="0" u="none" strike="noStrike" kern="1200" baseline="0" dirty="0" smtClean="0">
              <a:solidFill>
                <a:schemeClr val="tx1"/>
              </a:solidFill>
              <a:latin typeface="+mn-lt"/>
              <a:ea typeface="+mn-ea"/>
              <a:cs typeface="+mn-cs"/>
            </a:endParaRPr>
          </a:p>
          <a:p>
            <a:r>
              <a:rPr lang="en-US" altLang="en-US" dirty="0" smtClean="0"/>
              <a:t>This graphic further establishes information systems as the </a:t>
            </a:r>
            <a:r>
              <a:rPr lang="en-US" altLang="ja-JP" dirty="0" smtClean="0"/>
              <a:t>“lens” of the firm, observing external factors and filtering information back in to the firm. To some extent, organizations </a:t>
            </a:r>
            <a:r>
              <a:rPr lang="ja-JP" altLang="en-US" dirty="0" smtClean="0"/>
              <a:t>“</a:t>
            </a:r>
            <a:r>
              <a:rPr lang="en-US" altLang="ja-JP" dirty="0" smtClean="0"/>
              <a:t>see</a:t>
            </a:r>
            <a:r>
              <a:rPr lang="ja-JP" altLang="en-US" dirty="0" smtClean="0"/>
              <a:t>”</a:t>
            </a:r>
            <a:r>
              <a:rPr lang="en-US" altLang="ja-JP" dirty="0" smtClean="0"/>
              <a:t> only what their systems will let them see. If systems are poorly built, they may blind managers to difficulties and problems.  </a:t>
            </a: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657395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Ensure that students understand that the PageRank algorithm is the underlying technology behind Google search. Ask students if they can give examples of any first movers that invented a disruptive technology, yet failed to last (examples might include the Altair personal computer, the Netscape Navigator Internet browser, etc.).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055417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Do students agree with the classification of these types of organizational structure? Can they come up with examples for each type of organization?  </a:t>
            </a:r>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3019011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Ask students to give some examples of each organizational feature listed above. For example, different organizations (prisons, businesses, colleges) have different types of goals (coercive, utilitarian, normative, respectively).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2017162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4097314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IT figures to replace the function of more middle managers as time passes, as well as reduce the need for other forms of capital (buildings, machinery). Ensure that students understand what is meant by </a:t>
            </a:r>
            <a:r>
              <a:rPr lang="en-US" altLang="ja-JP" dirty="0" smtClean="0"/>
              <a:t>“economics of information” and why outsourcing is a possibility due to IT.</a:t>
            </a: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2699936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Explain that using the market can be expensive. If you depend on the market, rather than hiring employees, you will need to search for talent, research the quality of providers and workers, write contracts for work to be performed, monitor the work, and so forth. When participation in markets is expensive, firms would rather hire employees to accomplish their work. But the Internet makes it less expensive to use the marketplace. With the Internet, firms find it more cost effective to use the marketplace and contract for work in a market, rather than hire employees. Ask your students why the Internet can make participating in markets less expensive than before.</a:t>
            </a:r>
          </a:p>
          <a:p>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3344391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By characterizing employees as independent agents requiring constant supervision, agency theory underscores a key reason that costs increase as firms grow in size and scope—the need to expend more effort managing their employees.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269040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Ask students to explain what is meant by authority relying on knowledge and competence rather than formal positions. Why might this </a:t>
            </a:r>
            <a:r>
              <a:rPr lang="en-US" altLang="ja-JP" dirty="0" smtClean="0"/>
              <a:t>“flatten” the organization? The idea here is that with sufficient IT, competent workers will be able to accomplish more on their own than they would under a more hierarchical arrangement.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808064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3.6,</a:t>
            </a:r>
            <a:r>
              <a:rPr lang="en-US" altLang="en-US" baseline="0" dirty="0" smtClean="0"/>
              <a:t> Page 91</a:t>
            </a:r>
          </a:p>
          <a:p>
            <a:r>
              <a:rPr lang="en-US" sz="1200" b="0" i="0" u="none" strike="noStrike" kern="1200" baseline="0" dirty="0" smtClean="0">
                <a:solidFill>
                  <a:schemeClr val="tx1"/>
                </a:solidFill>
                <a:latin typeface="+mn-lt"/>
                <a:ea typeface="+mn-ea"/>
                <a:cs typeface="+mn-cs"/>
              </a:rPr>
              <a:t>Information systems can reduce the number of levels in an organization by providing managers with information to supervise larger numbers of workers and by giving lower-level employees more decision-making authority.</a:t>
            </a:r>
          </a:p>
          <a:p>
            <a:endParaRPr lang="en-US" altLang="en-US" sz="1200" b="0" i="0" u="none" strike="noStrike" kern="1200" baseline="0" dirty="0" smtClean="0">
              <a:solidFill>
                <a:schemeClr val="tx1"/>
              </a:solidFill>
              <a:latin typeface="+mn-lt"/>
              <a:ea typeface="+mn-ea"/>
              <a:cs typeface="+mn-cs"/>
            </a:endParaRPr>
          </a:p>
          <a:p>
            <a:r>
              <a:rPr lang="en-US" altLang="en-US" dirty="0" smtClean="0"/>
              <a:t>Ask students to explain some of the benefits of the flattened organization as opposed to the more complicated hierarchy in the top of the diagram. Information travels through fewer levels to its intended recipients; there are fewer managers, so agency costs are smaller, and firms can act faster (less decision delay).  </a:t>
            </a:r>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2891293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4277023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Explain what is meant by changes in culture and politics of the firm. For example, workers may resist changes that disrupt their routines. Also explain to students that as important as technical understanding of information systems may be for potential managers, it is equally important to understand the people and organizational structures and customs affected by information systems.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3957962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3.7,</a:t>
            </a:r>
            <a:r>
              <a:rPr lang="en-US" altLang="en-US" baseline="0" dirty="0" smtClean="0"/>
              <a:t> Page 94.</a:t>
            </a:r>
          </a:p>
          <a:p>
            <a:r>
              <a:rPr lang="en-US" sz="1200" b="0" i="0" u="none" strike="noStrike" kern="1200" baseline="0" dirty="0" smtClean="0">
                <a:solidFill>
                  <a:schemeClr val="tx1"/>
                </a:solidFill>
                <a:latin typeface="+mn-lt"/>
                <a:ea typeface="+mn-ea"/>
                <a:cs typeface="+mn-cs"/>
              </a:rPr>
              <a:t>Implementing information systems has consequences for task arrangements, structures, and people. According to this model, to implement change, all four components must be changed simultaneously.</a:t>
            </a:r>
          </a:p>
          <a:p>
            <a:endParaRPr lang="en-US" altLang="en-US" sz="1200" b="0" i="0" u="none" strike="noStrike" kern="1200" baseline="0" dirty="0" smtClean="0">
              <a:solidFill>
                <a:schemeClr val="tx1"/>
              </a:solidFill>
              <a:latin typeface="+mn-lt"/>
              <a:ea typeface="+mn-ea"/>
              <a:cs typeface="+mn-cs"/>
            </a:endParaRPr>
          </a:p>
          <a:p>
            <a:r>
              <a:rPr lang="en-US" altLang="en-US" dirty="0" smtClean="0"/>
              <a:t>The circle shape in the figure represents the mutual relationship among the concepts shown. </a:t>
            </a:r>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602509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Internet should also have a flattening effect on many organizations. Can students describe any businesses that have become more efficient and flat thanks to successful incorporation of the Internet in their operations? Some older students may remember the </a:t>
            </a:r>
            <a:r>
              <a:rPr lang="ja-JP" altLang="en-US" dirty="0" smtClean="0"/>
              <a:t>“</a:t>
            </a:r>
            <a:r>
              <a:rPr lang="en-US" altLang="ja-JP" dirty="0" smtClean="0"/>
              <a:t>bad old days</a:t>
            </a:r>
            <a:r>
              <a:rPr lang="ja-JP" altLang="en-US" dirty="0" smtClean="0"/>
              <a:t>”</a:t>
            </a:r>
            <a:r>
              <a:rPr lang="en-US" altLang="ja-JP" dirty="0" smtClean="0"/>
              <a:t> when seven or more levels of management needed to decide even simple issues in a typical firm. Many Fortune 1000 firms are still like this.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2140088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Ask students to consider the results of an information system implemented without properly considering each of the above factors. For example, an information system designed without an understanding of the company</a:t>
            </a:r>
            <a:r>
              <a:rPr lang="en-US" altLang="ja-JP" dirty="0" smtClean="0"/>
              <a:t>’s culture and politics is likely to be unpopular, perhaps forcing employees to drastically deviate from their previous routines.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291828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566275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Porter</a:t>
            </a:r>
            <a:r>
              <a:rPr lang="en-US" altLang="ja-JP" dirty="0" smtClean="0"/>
              <a:t>’s competitive forces model is intended to explain why some firms do better than others. Do students believe that this model captures this idea effectively? Which factor is most important to a firm’s success? You can make a list of five well-known firms on the blackboard or screen and ask students, for each firm, which do they think are the most important competitive forces.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2899606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Ask students to name different industries and describe the benefits and drawbacks of being a new market entrant in each industry.  </a:t>
            </a:r>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42499160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Ask students to name different businesses and describe whether or not customers have great control over the business or vice versa, or whether substitute products are a large or insignificant threat to the success of the business.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2478083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3.8,</a:t>
            </a:r>
            <a:r>
              <a:rPr lang="en-US" altLang="en-US" baseline="0" dirty="0" smtClean="0"/>
              <a:t> Page 96.</a:t>
            </a:r>
          </a:p>
          <a:p>
            <a:r>
              <a:rPr lang="en-US" sz="1200" b="0" i="0" u="none" strike="noStrike" kern="1200" baseline="0" dirty="0" smtClean="0">
                <a:solidFill>
                  <a:schemeClr val="tx1"/>
                </a:solidFill>
                <a:latin typeface="+mn-lt"/>
                <a:ea typeface="+mn-ea"/>
                <a:cs typeface="+mn-cs"/>
              </a:rPr>
              <a:t>In Porter’s competitive forces model, the strategic position of the firm and its strategies are determined not only by competition with its traditional direct competitors but also by four other forces in the industry’s environment: new market entrants, substitute products, customers, and suppliers.</a:t>
            </a:r>
          </a:p>
          <a:p>
            <a:endParaRPr lang="en-US" altLang="en-US" sz="1200" b="0" i="0" u="none" strike="noStrike" kern="1200" baseline="0" dirty="0" smtClean="0">
              <a:solidFill>
                <a:schemeClr val="tx1"/>
              </a:solidFill>
              <a:latin typeface="+mn-lt"/>
              <a:ea typeface="+mn-ea"/>
              <a:cs typeface="+mn-cs"/>
            </a:endParaRPr>
          </a:p>
          <a:p>
            <a:r>
              <a:rPr lang="en-US" altLang="en-US" dirty="0" smtClean="0"/>
              <a:t>Notice that in the graphic, competitors are represented differently than the other four competitive forces influencing a firm. Why do students think this is the case? One answer might be that competitors are firms in the same industry and are under similar pressures as other firms in the industry. </a:t>
            </a:r>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3241438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Here you can make a list of five well-known firms and then analyze with students the major thrust of their strategy.  Walmart is a good example to start with because of its emphasis on low-cost leadership.</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15403532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Do students believe it is possible both to design information systems that focus both on low-cost leadership and product differentiation? Some may say it is with sufficient planning and innovation; perhaps a new product is even cheaper to produce than older ones. Some may say that the investment in innovation required for product differentiation precludes that firm from maintaining low-cost leadership.</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23288337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You could ask students to provide other examples from their own experience of companies that exemplify strong focus on market niche as well as excellent customer and supplier intimacy.</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35773877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Do students believe it is easier or harder to gain a competitive advantage via the Internet as opposed to more traditional means? Table 3-5 describes the impact of the Internet on various competitive forces.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36147493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36097112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How does the value chain model differ from the Porter model? (It offers more specific detail about what exactly to do to achieve competitive advantages.) How do primary activities differ from support activities?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4145045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3309140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3.9,</a:t>
            </a:r>
            <a:r>
              <a:rPr lang="en-US" altLang="en-US" baseline="0" dirty="0" smtClean="0"/>
              <a:t> Page 104.</a:t>
            </a:r>
          </a:p>
          <a:p>
            <a:r>
              <a:rPr lang="en-US" sz="1200" b="0" i="0" u="none" strike="noStrike" kern="1200" baseline="0" dirty="0" smtClean="0">
                <a:solidFill>
                  <a:schemeClr val="tx1"/>
                </a:solidFill>
                <a:latin typeface="+mn-lt"/>
                <a:ea typeface="+mn-ea"/>
                <a:cs typeface="+mn-cs"/>
              </a:rPr>
              <a:t>This figure provides examples of systems for both primary and support activities of a firm and of its value partners that can add a margin of value to a firm’s products or services.</a:t>
            </a:r>
          </a:p>
          <a:p>
            <a:endParaRPr lang="en-US" altLang="en-US" sz="1200" b="0" i="0" u="none" strike="noStrike" kern="1200" baseline="0" dirty="0" smtClean="0">
              <a:solidFill>
                <a:schemeClr val="tx1"/>
              </a:solidFill>
              <a:latin typeface="+mn-lt"/>
              <a:ea typeface="+mn-ea"/>
              <a:cs typeface="+mn-cs"/>
            </a:endParaRPr>
          </a:p>
          <a:p>
            <a:r>
              <a:rPr lang="en-US" altLang="en-US" dirty="0" smtClean="0"/>
              <a:t>Emphasize the relationship between the primary and support activities of this firm and explain how information systems are critical to the success of each activity.</a:t>
            </a:r>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1921398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Explain that a value web extends beyond the boundaries of an individual firm and represents the coordination of value chains across multiple independent firms. A value web is flexible and adapts to changes in supply and demand and changing market conditions.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12761128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3.10,</a:t>
            </a:r>
            <a:r>
              <a:rPr lang="en-US" altLang="en-US" baseline="0" dirty="0" smtClean="0"/>
              <a:t> Page 106.</a:t>
            </a:r>
          </a:p>
          <a:p>
            <a:r>
              <a:rPr lang="en-US" sz="1200" b="0" i="0" u="none" strike="noStrike" kern="1200" baseline="0" dirty="0" smtClean="0">
                <a:solidFill>
                  <a:schemeClr val="tx1"/>
                </a:solidFill>
                <a:latin typeface="+mn-lt"/>
                <a:ea typeface="+mn-ea"/>
                <a:cs typeface="+mn-cs"/>
              </a:rPr>
              <a:t>The value web is a networked system that can synchronize the value chains of business partners within an industry to respond rapidly to changes in supply and demand.</a:t>
            </a:r>
          </a:p>
          <a:p>
            <a:endParaRPr lang="en-US" altLang="en-US" sz="1200" b="0" i="0" u="none" strike="noStrike" kern="1200" baseline="0" dirty="0" smtClean="0">
              <a:solidFill>
                <a:schemeClr val="tx1"/>
              </a:solidFill>
              <a:latin typeface="+mn-lt"/>
              <a:ea typeface="+mn-ea"/>
              <a:cs typeface="+mn-cs"/>
            </a:endParaRPr>
          </a:p>
          <a:p>
            <a:r>
              <a:rPr lang="en-US" altLang="en-US" dirty="0" smtClean="0"/>
              <a:t>Ask students why a model like the one displayed in the figure might be more likely to adapt quickly to changes in supply and demand. Also emphasize the networking among the different segments of the value web.</a:t>
            </a:r>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7762448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Explain that information technology</a:t>
            </a:r>
            <a:r>
              <a:rPr lang="en-US" altLang="ja-JP" dirty="0" smtClean="0"/>
              <a:t>’s role in promoting synergy is often tying together operations of disparate business units so that they can act as a whole. Why might this lead to reduced costs and increased efficiency?</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7189164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Can students name any other notable examples of core competencies among firms? (Google: search, Microsoft: office productivity software; Intel processors, and so on)</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dirty="0"/>
          </a:p>
        </p:txBody>
      </p:sp>
    </p:spTree>
    <p:extLst>
      <p:ext uri="{BB962C8B-B14F-4D97-AF65-F5344CB8AC3E}">
        <p14:creationId xmlns:p14="http://schemas.microsoft.com/office/powerpoint/2010/main" val="22487257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Examples of firms that use this type of strategy to achieve an advantage are eBay and iVillage. Many other companies are following suit in using a network-based strategy—can students name any? eBay, iVillage, and social networking firms such as Facebook, are based on networks of millions of users. These companies have used the web and Internet communication tools to build communities. The more people who join these communities, the more benefit members receive.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47</a:t>
            </a:fld>
            <a:endParaRPr lang="en-US" dirty="0"/>
          </a:p>
        </p:txBody>
      </p:sp>
    </p:spTree>
    <p:extLst>
      <p:ext uri="{BB962C8B-B14F-4D97-AF65-F5344CB8AC3E}">
        <p14:creationId xmlns:p14="http://schemas.microsoft.com/office/powerpoint/2010/main" val="39872325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Explain the difference between these two schools of economics. What aspect of network economics allows value to continue to increase with the size of the community?</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48</a:t>
            </a:fld>
            <a:endParaRPr lang="en-US" dirty="0"/>
          </a:p>
        </p:txBody>
      </p:sp>
    </p:spTree>
    <p:extLst>
      <p:ext uri="{BB962C8B-B14F-4D97-AF65-F5344CB8AC3E}">
        <p14:creationId xmlns:p14="http://schemas.microsoft.com/office/powerpoint/2010/main" val="23089523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Explain to students that companies like this are </a:t>
            </a:r>
            <a:r>
              <a:rPr lang="en-US" altLang="ja-JP" dirty="0" smtClean="0"/>
              <a:t>“virtual” because they do not actually own any factories, machines, or other similar infrastructure. Instead, they offer a series of services, aided by information systems and uninhibited by geographical boundaries.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49</a:t>
            </a:fld>
            <a:endParaRPr lang="en-US" dirty="0"/>
          </a:p>
        </p:txBody>
      </p:sp>
    </p:spTree>
    <p:extLst>
      <p:ext uri="{BB962C8B-B14F-4D97-AF65-F5344CB8AC3E}">
        <p14:creationId xmlns:p14="http://schemas.microsoft.com/office/powerpoint/2010/main" val="14201826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Can students see the similarities between business ecosystems and value webs? Can they appreciate the key difference (that business ecosystems extend across industries as opposed to just firms within the same industry)?</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50</a:t>
            </a:fld>
            <a:endParaRPr lang="en-US" dirty="0"/>
          </a:p>
        </p:txBody>
      </p:sp>
    </p:spTree>
    <p:extLst>
      <p:ext uri="{BB962C8B-B14F-4D97-AF65-F5344CB8AC3E}">
        <p14:creationId xmlns:p14="http://schemas.microsoft.com/office/powerpoint/2010/main" val="18717018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3.11,</a:t>
            </a:r>
            <a:r>
              <a:rPr lang="en-US" altLang="en-US" baseline="0" dirty="0" smtClean="0"/>
              <a:t> Page 109.</a:t>
            </a:r>
          </a:p>
          <a:p>
            <a:r>
              <a:rPr lang="en-US" sz="1200" b="0" i="0" u="none" strike="noStrike" kern="1200" baseline="0" dirty="0" smtClean="0">
                <a:solidFill>
                  <a:schemeClr val="tx1"/>
                </a:solidFill>
                <a:latin typeface="+mn-lt"/>
                <a:ea typeface="+mn-ea"/>
                <a:cs typeface="+mn-cs"/>
              </a:rPr>
              <a:t>The digital firm era requires a more dynamic view of the boundaries among industries, firms, customers, and suppliers, with competition occurring among industry sets in a business ecosystem. In the ecosystem model, multiple industries work together to deliver value to the customer. IT plays an important role in enabling a dense network of interactions among the participating firms.</a:t>
            </a:r>
          </a:p>
          <a:p>
            <a:endParaRPr lang="en-US" altLang="en-US" sz="1200" b="0" i="0" u="none" strike="noStrike" kern="1200" baseline="0" dirty="0" smtClean="0">
              <a:solidFill>
                <a:schemeClr val="tx1"/>
              </a:solidFill>
              <a:latin typeface="+mn-lt"/>
              <a:ea typeface="+mn-ea"/>
              <a:cs typeface="+mn-cs"/>
            </a:endParaRPr>
          </a:p>
          <a:p>
            <a:r>
              <a:rPr lang="en-US" altLang="en-US" dirty="0" smtClean="0"/>
              <a:t>Emphasize how important IT is in bringing disparate industries together to deliver value to the customer. What are the challenges of coordinating the flow of information across, for example, four different industries, as shown in the figure?</a:t>
            </a:r>
          </a:p>
        </p:txBody>
      </p:sp>
      <p:sp>
        <p:nvSpPr>
          <p:cNvPr id="4" name="Slide Number Placeholder 3"/>
          <p:cNvSpPr>
            <a:spLocks noGrp="1"/>
          </p:cNvSpPr>
          <p:nvPr>
            <p:ph type="sldNum" sz="quarter" idx="10"/>
          </p:nvPr>
        </p:nvSpPr>
        <p:spPr/>
        <p:txBody>
          <a:bodyPr/>
          <a:lstStyle/>
          <a:p>
            <a:fld id="{A73D6722-9B4D-4E29-B226-C325925A8118}" type="slidenum">
              <a:rPr lang="en-US" smtClean="0"/>
              <a:t>51</a:t>
            </a:fld>
            <a:endParaRPr lang="en-US" dirty="0"/>
          </a:p>
        </p:txBody>
      </p:sp>
    </p:spTree>
    <p:extLst>
      <p:ext uri="{BB962C8B-B14F-4D97-AF65-F5344CB8AC3E}">
        <p14:creationId xmlns:p14="http://schemas.microsoft.com/office/powerpoint/2010/main" val="2451508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concept was briefly discussed in Chapter 1. Figure 1-2 and 1-3 as well as the figure on the next slide, 3-1, display this interdependent relationship graphically.</a:t>
            </a:r>
          </a:p>
          <a:p>
            <a:endParaRPr lang="en-US" altLang="ja-JP"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1049689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Emphasize the importance and difficulty of aligning information technology with the business. What does this phrase mean? It seems pretty simple. Why do so many companies fail at this critical task? Can students think of any other important questions that management should ask about their company before designing their IT systems?  What is a solution for the fact that many competitive advantages can be copied? This fact highlights the importance of continuous innovation in order to stay ahead.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52</a:t>
            </a:fld>
            <a:endParaRPr lang="en-US" dirty="0"/>
          </a:p>
        </p:txBody>
      </p:sp>
    </p:spTree>
    <p:extLst>
      <p:ext uri="{BB962C8B-B14F-4D97-AF65-F5344CB8AC3E}">
        <p14:creationId xmlns:p14="http://schemas.microsoft.com/office/powerpoint/2010/main" val="701300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3.1,</a:t>
            </a:r>
            <a:r>
              <a:rPr lang="en-US" altLang="en-US" baseline="0" dirty="0" smtClean="0"/>
              <a:t> Page 81.</a:t>
            </a:r>
          </a:p>
          <a:p>
            <a:r>
              <a:rPr lang="en-US" sz="1200" b="0" i="0" u="none" strike="noStrike" kern="1200" baseline="0" dirty="0" smtClean="0">
                <a:solidFill>
                  <a:schemeClr val="tx1"/>
                </a:solidFill>
                <a:latin typeface="+mn-lt"/>
                <a:ea typeface="+mn-ea"/>
                <a:cs typeface="+mn-cs"/>
              </a:rPr>
              <a:t>This complex two-way relationship is mediated by many factors, not the least of which are the decisions made—or not made—by managers. Other factors mediating the relationship include the organizational culture, structure, politics, business processes, and environment.</a:t>
            </a:r>
          </a:p>
          <a:p>
            <a:endParaRPr lang="en-US" alt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Ask students to explain how each factor might affect the relationship between organizations and information technology. Emphasize to students that the relationship between these two and its effects on the future of a business are difficult to predict. For example, very few people could have predicted the prominence of e-mail and instant messaging in business communication 15 years ago.</a:t>
            </a:r>
          </a:p>
          <a:p>
            <a:endParaRPr lang="en-US" altLang="en-US" baseline="0"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3762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Which of the two definitions do students find more accurate and why? It is important to consider both definitions rather than exclusively use one at the expense of the other. The two definitions are complementary.  </a:t>
            </a:r>
          </a:p>
          <a:p>
            <a:endParaRPr lang="en-US" altLang="ja-JP"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721479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3.2,</a:t>
            </a:r>
            <a:r>
              <a:rPr lang="en-US" altLang="en-US" baseline="0" dirty="0" smtClean="0"/>
              <a:t> Page 82.</a:t>
            </a:r>
          </a:p>
          <a:p>
            <a:r>
              <a:rPr lang="en-US" sz="1200" b="0" i="0" u="none" strike="noStrike" kern="1200" baseline="0" dirty="0" smtClean="0">
                <a:solidFill>
                  <a:schemeClr val="tx1"/>
                </a:solidFill>
                <a:latin typeface="+mn-lt"/>
                <a:ea typeface="+mn-ea"/>
                <a:cs typeface="+mn-cs"/>
              </a:rPr>
              <a:t>In the microeconomic definition of organizations, capital and labor (the primary production factors provided by the environment) are transformed by the firm through the production process into products and services (outputs to the environment). The products and services are consumed by the environment, which supplies additional capital and labor as inputs in the feedback loop.</a:t>
            </a:r>
          </a:p>
          <a:p>
            <a:endParaRPr lang="en-US" altLang="en-US" sz="1200" b="0" i="0" u="none" strike="noStrike" kern="1200" baseline="0" dirty="0" smtClean="0">
              <a:solidFill>
                <a:schemeClr val="tx1"/>
              </a:solidFill>
              <a:latin typeface="+mn-lt"/>
              <a:ea typeface="+mn-ea"/>
              <a:cs typeface="+mn-cs"/>
            </a:endParaRPr>
          </a:p>
          <a:p>
            <a:r>
              <a:rPr lang="en-US" altLang="en-US" dirty="0" smtClean="0"/>
              <a:t>Ask students what are the inputs from the environment? What do organizations output (goods and services). In this view, the organization or business firm is rather easily changed, and malleable. The organization is a collection of parts, like a machine, that can be rearranged as needed. There are no humans in this model, or if there are, they are assumed to be relatively simple.</a:t>
            </a:r>
          </a:p>
          <a:p>
            <a:endParaRPr lang="en-US" altLang="en-US" baseline="0"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595786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3.3,</a:t>
            </a:r>
            <a:r>
              <a:rPr lang="en-US" altLang="en-US" baseline="0" dirty="0" smtClean="0"/>
              <a:t> Page 83.</a:t>
            </a:r>
          </a:p>
          <a:p>
            <a:r>
              <a:rPr lang="en-US" sz="1200" b="0" i="0" u="none" strike="noStrike" kern="1200" baseline="0" dirty="0" smtClean="0">
                <a:solidFill>
                  <a:schemeClr val="tx1"/>
                </a:solidFill>
                <a:latin typeface="+mn-lt"/>
                <a:ea typeface="+mn-ea"/>
                <a:cs typeface="+mn-cs"/>
              </a:rPr>
              <a:t>The behavioral view of organizations emphasizes group relationships, values, and structures.</a:t>
            </a:r>
          </a:p>
          <a:p>
            <a:endParaRPr lang="en-US" altLang="en-US" sz="1200" b="0" i="0" u="none" strike="noStrike" kern="1200" baseline="0" dirty="0" smtClean="0">
              <a:solidFill>
                <a:schemeClr val="tx1"/>
              </a:solidFill>
              <a:latin typeface="+mn-lt"/>
              <a:ea typeface="+mn-ea"/>
              <a:cs typeface="+mn-cs"/>
            </a:endParaRPr>
          </a:p>
          <a:p>
            <a:r>
              <a:rPr lang="en-US" altLang="en-US" dirty="0" smtClean="0"/>
              <a:t>In this view, the business firm is a little more difficult to change rapidly or on-command because it is a very complex machine populated with human beings. Firms operate with an existing hierarchy, job definitions, business rules, legal contracts, procedures, and processes. Efficient organizations become very good at these elements of business. Changing these elements takes more time.  </a:t>
            </a: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3595097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3/3/17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3/3/17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3/3/17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3/3/17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000"/>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3/3/17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SIGHT 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008638"/>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8638"/>
              </a:buClr>
              <a:buSzPct val="100000"/>
              <a:defRPr sz="2800"/>
            </a:lvl1pPr>
            <a:lvl2pPr>
              <a:buClr>
                <a:srgbClr val="008638"/>
              </a:buClr>
              <a:defRPr sz="2000"/>
            </a:lvl2pPr>
            <a:lvl3pPr>
              <a:buClr>
                <a:srgbClr val="008638"/>
              </a:buClr>
              <a:defRPr/>
            </a:lvl3pPr>
            <a:lvl4pPr>
              <a:buClr>
                <a:srgbClr val="008638"/>
              </a:buClr>
              <a:defRPr/>
            </a:lvl4pPr>
            <a:lvl5pPr>
              <a:buClr>
                <a:srgbClr val="008638"/>
              </a:buClr>
              <a:defRPr/>
            </a:lvl5pPr>
            <a:lvl6pPr>
              <a:buClr>
                <a:srgbClr val="008638"/>
              </a:buClr>
              <a:defRPr/>
            </a:lvl6pPr>
            <a:lvl7pPr>
              <a:buClr>
                <a:srgbClr val="008638"/>
              </a:buClr>
              <a:defRPr/>
            </a:lvl7pPr>
            <a:lvl8pPr>
              <a:buClr>
                <a:srgbClr val="008638"/>
              </a:buClr>
              <a:defRPr/>
            </a:lvl8pPr>
            <a:lvl9pPr>
              <a:buClr>
                <a:srgbClr val="008638"/>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3/3/17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66068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3/3/17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3/3/17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1" r:id="rId5"/>
    <p:sldLayoutId id="2147483659" r:id="rId6"/>
    <p:sldLayoutId id="2147483658" r:id="rId7"/>
    <p:sldLayoutId id="2147483660" r:id="rId8"/>
    <p:sldLayoutId id="2147483651" r:id="rId9"/>
    <p:sldLayoutId id="2147483654" r:id="rId10"/>
    <p:sldLayoutId id="2147483655" r:id="rId1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1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1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13.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Information Systems: Managing the Digital Firm</a:t>
            </a:r>
            <a:endParaRPr lang="en-US" dirty="0"/>
          </a:p>
        </p:txBody>
      </p:sp>
      <p:sp>
        <p:nvSpPr>
          <p:cNvPr id="3" name="Text Placeholder 2"/>
          <p:cNvSpPr>
            <a:spLocks noGrp="1"/>
          </p:cNvSpPr>
          <p:nvPr>
            <p:ph type="body" sz="quarter" idx="13"/>
          </p:nvPr>
        </p:nvSpPr>
        <p:spPr>
          <a:xfrm>
            <a:off x="457200" y="1300845"/>
            <a:ext cx="8229600" cy="478970"/>
          </a:xfrm>
        </p:spPr>
        <p:txBody>
          <a:bodyPr/>
          <a:lstStyle/>
          <a:p>
            <a:r>
              <a:rPr lang="en-US" dirty="0" smtClean="0"/>
              <a:t>Fifteenth edition</a:t>
            </a:r>
            <a:endParaRPr lang="en-US" dirty="0"/>
          </a:p>
        </p:txBody>
      </p:sp>
      <p:sp>
        <p:nvSpPr>
          <p:cNvPr id="4" name="Text Placeholder 3"/>
          <p:cNvSpPr>
            <a:spLocks noGrp="1"/>
          </p:cNvSpPr>
          <p:nvPr>
            <p:ph type="body" sz="quarter" idx="14"/>
          </p:nvPr>
        </p:nvSpPr>
        <p:spPr/>
        <p:txBody>
          <a:bodyPr/>
          <a:lstStyle/>
          <a:p>
            <a:r>
              <a:rPr lang="en-US" dirty="0" smtClean="0"/>
              <a:t>Chapter 3</a:t>
            </a:r>
            <a:endParaRPr lang="en-US" dirty="0"/>
          </a:p>
        </p:txBody>
      </p:sp>
      <p:sp>
        <p:nvSpPr>
          <p:cNvPr id="5" name="Text Placeholder 4"/>
          <p:cNvSpPr>
            <a:spLocks noGrp="1"/>
          </p:cNvSpPr>
          <p:nvPr>
            <p:ph type="body" sz="quarter" idx="15"/>
          </p:nvPr>
        </p:nvSpPr>
        <p:spPr>
          <a:xfrm>
            <a:off x="5029200" y="3200400"/>
            <a:ext cx="3657600" cy="2925763"/>
          </a:xfrm>
        </p:spPr>
        <p:txBody>
          <a:bodyPr/>
          <a:lstStyle/>
          <a:p>
            <a:r>
              <a:rPr lang="en-US" altLang="en-US" sz="2000" dirty="0" smtClean="0">
                <a:effectLst>
                  <a:outerShdw blurRad="38100" dist="38100" dir="2700000" algn="tl">
                    <a:srgbClr val="C0C0C0"/>
                  </a:outerShdw>
                </a:effectLst>
              </a:rPr>
              <a:t>Information Systems,  Organizations, and Strategy</a:t>
            </a:r>
            <a:endParaRPr lang="en-US" sz="2000" dirty="0"/>
          </a:p>
        </p:txBody>
      </p:sp>
      <p:pic>
        <p:nvPicPr>
          <p:cNvPr id="6" name="Picture 5" descr="Book cov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057476"/>
            <a:ext cx="2940655" cy="37638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7321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3.3: The Behavioral View of Organizations</a:t>
            </a:r>
            <a:endParaRPr lang="en-US" dirty="0"/>
          </a:p>
        </p:txBody>
      </p:sp>
      <p:pic>
        <p:nvPicPr>
          <p:cNvPr id="3" name="Picture 2" descr="Figure 3.3 illustrates the behavioral view of organiza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0200"/>
            <a:ext cx="7828889" cy="4267200"/>
          </a:xfrm>
          <a:prstGeom prst="rect">
            <a:avLst/>
          </a:prstGeom>
        </p:spPr>
      </p:pic>
    </p:spTree>
    <p:extLst>
      <p:ext uri="{BB962C8B-B14F-4D97-AF65-F5344CB8AC3E}">
        <p14:creationId xmlns:p14="http://schemas.microsoft.com/office/powerpoint/2010/main" val="3056467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Features of </a:t>
            </a:r>
            <a:r>
              <a:rPr lang="en-US" altLang="en-US" dirty="0" smtClean="0"/>
              <a:t>Organizations</a:t>
            </a:r>
            <a:endParaRPr lang="en-US" dirty="0"/>
          </a:p>
        </p:txBody>
      </p:sp>
      <p:sp>
        <p:nvSpPr>
          <p:cNvPr id="3" name="Content Placeholder 2"/>
          <p:cNvSpPr>
            <a:spLocks noGrp="1"/>
          </p:cNvSpPr>
          <p:nvPr>
            <p:ph idx="1"/>
          </p:nvPr>
        </p:nvSpPr>
        <p:spPr/>
        <p:txBody>
          <a:bodyPr/>
          <a:lstStyle/>
          <a:p>
            <a:r>
              <a:rPr lang="en-US" dirty="0" smtClean="0"/>
              <a:t>Use of hierarchical structure</a:t>
            </a:r>
          </a:p>
          <a:p>
            <a:r>
              <a:rPr lang="en-US" dirty="0" smtClean="0"/>
              <a:t>Accountability, authority in system of impartial decision making</a:t>
            </a:r>
          </a:p>
          <a:p>
            <a:r>
              <a:rPr lang="en-US" dirty="0" smtClean="0"/>
              <a:t>Adherence to principle of efficiency</a:t>
            </a:r>
          </a:p>
          <a:p>
            <a:r>
              <a:rPr lang="en-US" dirty="0" smtClean="0"/>
              <a:t>Routines and business processes </a:t>
            </a:r>
          </a:p>
          <a:p>
            <a:r>
              <a:rPr lang="en-US" dirty="0" smtClean="0"/>
              <a:t>Organizational politics, culture, environments, and structures</a:t>
            </a:r>
            <a:endParaRPr lang="en-US" dirty="0"/>
          </a:p>
        </p:txBody>
      </p:sp>
    </p:spTree>
    <p:extLst>
      <p:ext uri="{BB962C8B-B14F-4D97-AF65-F5344CB8AC3E}">
        <p14:creationId xmlns:p14="http://schemas.microsoft.com/office/powerpoint/2010/main" val="1534203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Routines and </a:t>
            </a:r>
            <a:r>
              <a:rPr lang="en-US" dirty="0" smtClean="0"/>
              <a:t>Business Processes</a:t>
            </a:r>
            <a:endParaRPr lang="en-US" dirty="0"/>
          </a:p>
        </p:txBody>
      </p:sp>
      <p:sp>
        <p:nvSpPr>
          <p:cNvPr id="3" name="Content Placeholder 2"/>
          <p:cNvSpPr>
            <a:spLocks noGrp="1"/>
          </p:cNvSpPr>
          <p:nvPr>
            <p:ph idx="1"/>
          </p:nvPr>
        </p:nvSpPr>
        <p:spPr/>
        <p:txBody>
          <a:bodyPr/>
          <a:lstStyle/>
          <a:p>
            <a:r>
              <a:rPr lang="en-US" dirty="0" smtClean="0"/>
              <a:t>Routines (standard operating procedures)</a:t>
            </a:r>
          </a:p>
          <a:p>
            <a:pPr lvl="1"/>
            <a:r>
              <a:rPr lang="en-US" dirty="0" smtClean="0"/>
              <a:t>Precise rules, procedures, and practices developed to cope with virtually all expected situations</a:t>
            </a:r>
          </a:p>
          <a:p>
            <a:r>
              <a:rPr lang="en-US" dirty="0" smtClean="0"/>
              <a:t>Business processes: Collections of routines</a:t>
            </a:r>
          </a:p>
          <a:p>
            <a:r>
              <a:rPr lang="en-US" dirty="0" smtClean="0"/>
              <a:t>Business firm: Collection of business processes</a:t>
            </a:r>
            <a:endParaRPr lang="en-US" dirty="0"/>
          </a:p>
        </p:txBody>
      </p:sp>
    </p:spTree>
    <p:extLst>
      <p:ext uri="{BB962C8B-B14F-4D97-AF65-F5344CB8AC3E}">
        <p14:creationId xmlns:p14="http://schemas.microsoft.com/office/powerpoint/2010/main" val="2808923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3.4 illustrates the relationships between routines, business processes and firms."/>
          <p:cNvSpPr>
            <a:spLocks noGrp="1"/>
          </p:cNvSpPr>
          <p:nvPr>
            <p:ph type="title"/>
          </p:nvPr>
        </p:nvSpPr>
        <p:spPr/>
        <p:txBody>
          <a:bodyPr/>
          <a:lstStyle/>
          <a:p>
            <a:r>
              <a:rPr lang="en-US" dirty="0" smtClean="0"/>
              <a:t>Figure 3.4: Routines, Business Processes, and Firms</a:t>
            </a:r>
            <a:endParaRPr lang="en-US" dirty="0"/>
          </a:p>
        </p:txBody>
      </p:sp>
      <p:pic>
        <p:nvPicPr>
          <p:cNvPr id="3" name="Picture 2" descr="Figure 3.4 illustrates the relationship between routines, business processes, and fir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522174"/>
            <a:ext cx="5257800" cy="4891658"/>
          </a:xfrm>
          <a:prstGeom prst="rect">
            <a:avLst/>
          </a:prstGeom>
        </p:spPr>
      </p:pic>
    </p:spTree>
    <p:extLst>
      <p:ext uri="{BB962C8B-B14F-4D97-AF65-F5344CB8AC3E}">
        <p14:creationId xmlns:p14="http://schemas.microsoft.com/office/powerpoint/2010/main" val="958241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Organizational P</a:t>
            </a:r>
            <a:r>
              <a:rPr lang="en-US" dirty="0" smtClean="0"/>
              <a:t>olitics</a:t>
            </a:r>
            <a:endParaRPr lang="en-US" dirty="0"/>
          </a:p>
        </p:txBody>
      </p:sp>
      <p:sp>
        <p:nvSpPr>
          <p:cNvPr id="3" name="Content Placeholder 2"/>
          <p:cNvSpPr>
            <a:spLocks noGrp="1"/>
          </p:cNvSpPr>
          <p:nvPr>
            <p:ph idx="1"/>
          </p:nvPr>
        </p:nvSpPr>
        <p:spPr/>
        <p:txBody>
          <a:bodyPr/>
          <a:lstStyle/>
          <a:p>
            <a:r>
              <a:rPr lang="en-US" dirty="0" smtClean="0"/>
              <a:t>Divergent viewpoints lead to political struggle, competition, and conflict.</a:t>
            </a:r>
          </a:p>
          <a:p>
            <a:r>
              <a:rPr lang="en-US" dirty="0" smtClean="0"/>
              <a:t>Political resistance greatly hampers organizational change.</a:t>
            </a:r>
            <a:endParaRPr lang="en-US" dirty="0"/>
          </a:p>
        </p:txBody>
      </p:sp>
    </p:spTree>
    <p:extLst>
      <p:ext uri="{BB962C8B-B14F-4D97-AF65-F5344CB8AC3E}">
        <p14:creationId xmlns:p14="http://schemas.microsoft.com/office/powerpoint/2010/main" val="119976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Organizational </a:t>
            </a:r>
            <a:r>
              <a:rPr lang="en-US" dirty="0" smtClean="0"/>
              <a:t>Culture</a:t>
            </a:r>
            <a:endParaRPr lang="en-US" dirty="0"/>
          </a:p>
        </p:txBody>
      </p:sp>
      <p:sp>
        <p:nvSpPr>
          <p:cNvPr id="3" name="Content Placeholder 2"/>
          <p:cNvSpPr>
            <a:spLocks noGrp="1"/>
          </p:cNvSpPr>
          <p:nvPr>
            <p:ph idx="1"/>
          </p:nvPr>
        </p:nvSpPr>
        <p:spPr/>
        <p:txBody>
          <a:bodyPr/>
          <a:lstStyle/>
          <a:p>
            <a:r>
              <a:rPr lang="en-US" dirty="0" smtClean="0"/>
              <a:t>Encompasses set of assumptions that define goal and product</a:t>
            </a:r>
          </a:p>
          <a:p>
            <a:pPr lvl="1"/>
            <a:r>
              <a:rPr lang="en-US" dirty="0" smtClean="0"/>
              <a:t>What products the organization should produce</a:t>
            </a:r>
          </a:p>
          <a:p>
            <a:pPr lvl="1"/>
            <a:r>
              <a:rPr lang="en-US" dirty="0" smtClean="0"/>
              <a:t>How and where it should be produced</a:t>
            </a:r>
          </a:p>
          <a:p>
            <a:pPr lvl="1"/>
            <a:r>
              <a:rPr lang="en-US" dirty="0" smtClean="0"/>
              <a:t>For whom the products should be produced</a:t>
            </a:r>
          </a:p>
          <a:p>
            <a:r>
              <a:rPr lang="en-US" dirty="0" smtClean="0"/>
              <a:t>May be powerful unifying force as well as restraint on change</a:t>
            </a:r>
            <a:endParaRPr lang="en-US" dirty="0"/>
          </a:p>
        </p:txBody>
      </p:sp>
    </p:spTree>
    <p:extLst>
      <p:ext uri="{BB962C8B-B14F-4D97-AF65-F5344CB8AC3E}">
        <p14:creationId xmlns:p14="http://schemas.microsoft.com/office/powerpoint/2010/main" val="162327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Times New Roman" charset="0"/>
                <a:cs typeface="Times New Roman" charset="0"/>
              </a:rPr>
              <a:t>Organizational </a:t>
            </a:r>
            <a:r>
              <a:rPr lang="en-US" dirty="0" smtClean="0">
                <a:ea typeface="Times New Roman" charset="0"/>
                <a:cs typeface="Times New Roman" charset="0"/>
              </a:rPr>
              <a:t>Environments</a:t>
            </a:r>
            <a:endParaRPr lang="en-US" dirty="0"/>
          </a:p>
        </p:txBody>
      </p:sp>
      <p:sp>
        <p:nvSpPr>
          <p:cNvPr id="3" name="Content Placeholder 2"/>
          <p:cNvSpPr>
            <a:spLocks noGrp="1"/>
          </p:cNvSpPr>
          <p:nvPr>
            <p:ph idx="1"/>
          </p:nvPr>
        </p:nvSpPr>
        <p:spPr/>
        <p:txBody>
          <a:bodyPr/>
          <a:lstStyle/>
          <a:p>
            <a:pPr>
              <a:spcBef>
                <a:spcPct val="20000"/>
              </a:spcBef>
              <a:spcAft>
                <a:spcPct val="20000"/>
              </a:spcAft>
              <a:buFontTx/>
              <a:buChar char="•"/>
              <a:defRPr/>
            </a:pPr>
            <a:r>
              <a:rPr lang="en-US" dirty="0" smtClean="0">
                <a:solidFill>
                  <a:srgbClr val="000000"/>
                </a:solidFill>
              </a:rPr>
              <a:t>Organizations </a:t>
            </a:r>
            <a:r>
              <a:rPr lang="en-US" dirty="0">
                <a:solidFill>
                  <a:srgbClr val="000000"/>
                </a:solidFill>
              </a:rPr>
              <a:t>and environments have a reciprocal </a:t>
            </a:r>
            <a:r>
              <a:rPr lang="en-US" dirty="0" smtClean="0">
                <a:solidFill>
                  <a:srgbClr val="000000"/>
                </a:solidFill>
              </a:rPr>
              <a:t>relationship</a:t>
            </a:r>
            <a:endParaRPr lang="en-US" dirty="0">
              <a:solidFill>
                <a:srgbClr val="000000"/>
              </a:solidFill>
            </a:endParaRPr>
          </a:p>
          <a:p>
            <a:pPr>
              <a:spcBef>
                <a:spcPct val="20000"/>
              </a:spcBef>
              <a:spcAft>
                <a:spcPct val="20000"/>
              </a:spcAft>
              <a:buFontTx/>
              <a:buChar char="•"/>
              <a:defRPr/>
            </a:pPr>
            <a:r>
              <a:rPr lang="en-US" dirty="0">
                <a:solidFill>
                  <a:srgbClr val="000000"/>
                </a:solidFill>
              </a:rPr>
              <a:t>Organizations are open to, and dependent on, the social and physical </a:t>
            </a:r>
            <a:r>
              <a:rPr lang="en-US" dirty="0" smtClean="0">
                <a:solidFill>
                  <a:srgbClr val="000000"/>
                </a:solidFill>
              </a:rPr>
              <a:t>environment</a:t>
            </a:r>
            <a:endParaRPr lang="en-US" dirty="0">
              <a:solidFill>
                <a:srgbClr val="000000"/>
              </a:solidFill>
            </a:endParaRPr>
          </a:p>
          <a:p>
            <a:pPr>
              <a:spcBef>
                <a:spcPct val="20000"/>
              </a:spcBef>
              <a:spcAft>
                <a:spcPct val="20000"/>
              </a:spcAft>
              <a:buFontTx/>
              <a:buChar char="•"/>
              <a:defRPr/>
            </a:pPr>
            <a:r>
              <a:rPr lang="en-US" dirty="0">
                <a:solidFill>
                  <a:srgbClr val="000000"/>
                </a:solidFill>
              </a:rPr>
              <a:t>Organizations can influence their </a:t>
            </a:r>
            <a:r>
              <a:rPr lang="en-US" dirty="0" smtClean="0">
                <a:solidFill>
                  <a:srgbClr val="000000"/>
                </a:solidFill>
              </a:rPr>
              <a:t>environments</a:t>
            </a:r>
            <a:endParaRPr lang="en-US" dirty="0">
              <a:solidFill>
                <a:srgbClr val="000000"/>
              </a:solidFill>
            </a:endParaRPr>
          </a:p>
          <a:p>
            <a:pPr>
              <a:spcBef>
                <a:spcPct val="20000"/>
              </a:spcBef>
              <a:spcAft>
                <a:spcPct val="20000"/>
              </a:spcAft>
              <a:buFontTx/>
              <a:buChar char="•"/>
              <a:defRPr/>
            </a:pPr>
            <a:r>
              <a:rPr lang="en-US" dirty="0">
                <a:solidFill>
                  <a:srgbClr val="000000"/>
                </a:solidFill>
              </a:rPr>
              <a:t>Environments generally change faster than </a:t>
            </a:r>
            <a:r>
              <a:rPr lang="en-US" dirty="0" smtClean="0">
                <a:solidFill>
                  <a:srgbClr val="000000"/>
                </a:solidFill>
              </a:rPr>
              <a:t>organizations</a:t>
            </a:r>
            <a:endParaRPr lang="en-US" dirty="0">
              <a:solidFill>
                <a:srgbClr val="000000"/>
              </a:solidFill>
            </a:endParaRPr>
          </a:p>
          <a:p>
            <a:pPr>
              <a:spcBef>
                <a:spcPct val="20000"/>
              </a:spcBef>
              <a:spcAft>
                <a:spcPct val="20000"/>
              </a:spcAft>
              <a:buFontTx/>
              <a:buChar char="•"/>
              <a:defRPr/>
            </a:pPr>
            <a:r>
              <a:rPr lang="en-US" dirty="0">
                <a:solidFill>
                  <a:srgbClr val="000000"/>
                </a:solidFill>
              </a:rPr>
              <a:t>Information systems can be instrument of environmental scanning, act as a </a:t>
            </a:r>
            <a:r>
              <a:rPr lang="en-US" dirty="0" smtClean="0">
                <a:solidFill>
                  <a:srgbClr val="000000"/>
                </a:solidFill>
              </a:rPr>
              <a:t>lens</a:t>
            </a:r>
            <a:endParaRPr lang="en-US" dirty="0"/>
          </a:p>
        </p:txBody>
      </p:sp>
    </p:spTree>
    <p:extLst>
      <p:ext uri="{BB962C8B-B14F-4D97-AF65-F5344CB8AC3E}">
        <p14:creationId xmlns:p14="http://schemas.microsoft.com/office/powerpoint/2010/main" val="3555806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3.4 illustrates the relationships between routines, business processes and firms."/>
          <p:cNvSpPr>
            <a:spLocks noGrp="1"/>
          </p:cNvSpPr>
          <p:nvPr>
            <p:ph type="title"/>
          </p:nvPr>
        </p:nvSpPr>
        <p:spPr/>
        <p:txBody>
          <a:bodyPr/>
          <a:lstStyle/>
          <a:p>
            <a:r>
              <a:rPr lang="en-US" dirty="0" smtClean="0"/>
              <a:t>Figure 3.5: Environments and Organizations Have a Reciprocal Relationship</a:t>
            </a:r>
            <a:endParaRPr lang="en-US" dirty="0"/>
          </a:p>
        </p:txBody>
      </p:sp>
      <p:pic>
        <p:nvPicPr>
          <p:cNvPr id="3" name="Picture 2" descr="FIgure 3.5 illustrates the reciprocal relationship between environments and organiza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981200"/>
            <a:ext cx="7010400" cy="4078121"/>
          </a:xfrm>
          <a:prstGeom prst="rect">
            <a:avLst/>
          </a:prstGeom>
        </p:spPr>
      </p:pic>
    </p:spTree>
    <p:extLst>
      <p:ext uri="{BB962C8B-B14F-4D97-AF65-F5344CB8AC3E}">
        <p14:creationId xmlns:p14="http://schemas.microsoft.com/office/powerpoint/2010/main" val="2274726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Disruptive </a:t>
            </a:r>
            <a:r>
              <a:rPr lang="en-US" altLang="en-US" dirty="0" smtClean="0"/>
              <a:t>Technologies</a:t>
            </a:r>
            <a:endParaRPr lang="en-US" dirty="0"/>
          </a:p>
        </p:txBody>
      </p:sp>
      <p:sp>
        <p:nvSpPr>
          <p:cNvPr id="3" name="Content Placeholder 2"/>
          <p:cNvSpPr>
            <a:spLocks noGrp="1"/>
          </p:cNvSpPr>
          <p:nvPr>
            <p:ph idx="1"/>
          </p:nvPr>
        </p:nvSpPr>
        <p:spPr/>
        <p:txBody>
          <a:bodyPr/>
          <a:lstStyle/>
          <a:p>
            <a:r>
              <a:rPr lang="en-US" altLang="en-US" dirty="0" smtClean="0"/>
              <a:t>Substitute products that perform as well as or better than existing product</a:t>
            </a:r>
          </a:p>
          <a:p>
            <a:r>
              <a:rPr lang="en-US" altLang="en-US" dirty="0" smtClean="0"/>
              <a:t>Technology that brings sweeping change to businesses, industries, markets</a:t>
            </a:r>
          </a:p>
          <a:p>
            <a:r>
              <a:rPr lang="en-US" altLang="en-US" dirty="0" smtClean="0"/>
              <a:t>Examples: personal computers, word processing software, the Internet, the PageRank algorithm</a:t>
            </a:r>
          </a:p>
          <a:p>
            <a:r>
              <a:rPr lang="en-US" altLang="en-US" dirty="0" smtClean="0"/>
              <a:t>First movers and fast followers</a:t>
            </a:r>
          </a:p>
          <a:p>
            <a:pPr lvl="1"/>
            <a:r>
              <a:rPr lang="en-US" altLang="en-US" dirty="0" smtClean="0"/>
              <a:t>First movers—inventors of disruptive technologies</a:t>
            </a:r>
          </a:p>
          <a:p>
            <a:pPr lvl="1"/>
            <a:r>
              <a:rPr lang="en-US" altLang="en-US" dirty="0" smtClean="0"/>
              <a:t>Fast followers—firms with the size and resources to capitalize on that technology</a:t>
            </a:r>
            <a:endParaRPr lang="en-US" dirty="0"/>
          </a:p>
        </p:txBody>
      </p:sp>
    </p:spTree>
    <p:extLst>
      <p:ext uri="{BB962C8B-B14F-4D97-AF65-F5344CB8AC3E}">
        <p14:creationId xmlns:p14="http://schemas.microsoft.com/office/powerpoint/2010/main" val="3087250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Organizational Structure</a:t>
            </a:r>
            <a:endParaRPr lang="en-US" dirty="0"/>
          </a:p>
        </p:txBody>
      </p:sp>
      <p:sp>
        <p:nvSpPr>
          <p:cNvPr id="3" name="Content Placeholder 2"/>
          <p:cNvSpPr>
            <a:spLocks noGrp="1"/>
          </p:cNvSpPr>
          <p:nvPr>
            <p:ph idx="1"/>
          </p:nvPr>
        </p:nvSpPr>
        <p:spPr/>
        <p:txBody>
          <a:bodyPr/>
          <a:lstStyle/>
          <a:p>
            <a:r>
              <a:rPr lang="en-US" dirty="0" smtClean="0"/>
              <a:t>Five basic kinds of organizational structure (Mintzberg)</a:t>
            </a:r>
          </a:p>
          <a:p>
            <a:pPr lvl="1"/>
            <a:r>
              <a:rPr lang="en-US" dirty="0" smtClean="0"/>
              <a:t>Entrepreneurial</a:t>
            </a:r>
          </a:p>
          <a:p>
            <a:pPr lvl="1"/>
            <a:r>
              <a:rPr lang="en-US" dirty="0" smtClean="0"/>
              <a:t>Machine bureaucracy</a:t>
            </a:r>
          </a:p>
          <a:p>
            <a:pPr lvl="1"/>
            <a:r>
              <a:rPr lang="en-US" dirty="0" smtClean="0"/>
              <a:t>Divisionalized bureaucracy </a:t>
            </a:r>
          </a:p>
          <a:p>
            <a:pPr lvl="1"/>
            <a:r>
              <a:rPr lang="en-US" dirty="0" smtClean="0"/>
              <a:t>Professional bureaucracy </a:t>
            </a:r>
          </a:p>
          <a:p>
            <a:pPr lvl="1"/>
            <a:r>
              <a:rPr lang="en-US" dirty="0" smtClean="0"/>
              <a:t>Adhocracy</a:t>
            </a:r>
          </a:p>
          <a:p>
            <a:r>
              <a:rPr lang="en-US" dirty="0" smtClean="0"/>
              <a:t>Information system often reflects organizational structure</a:t>
            </a:r>
            <a:endParaRPr lang="en-US" dirty="0"/>
          </a:p>
        </p:txBody>
      </p:sp>
    </p:spTree>
    <p:extLst>
      <p:ext uri="{BB962C8B-B14F-4D97-AF65-F5344CB8AC3E}">
        <p14:creationId xmlns:p14="http://schemas.microsoft.com/office/powerpoint/2010/main" val="2893112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p:txBody>
          <a:bodyPr/>
          <a:lstStyle/>
          <a:p>
            <a:r>
              <a:rPr lang="en-US" b="1" dirty="0"/>
              <a:t>Learning </a:t>
            </a:r>
            <a:r>
              <a:rPr lang="en-US" b="1" dirty="0" smtClean="0"/>
              <a:t>Objectives</a:t>
            </a:r>
            <a:endParaRPr lang="en-US" b="1" dirty="0"/>
          </a:p>
        </p:txBody>
      </p:sp>
      <p:sp>
        <p:nvSpPr>
          <p:cNvPr id="3" name="Learning Objective List"/>
          <p:cNvSpPr>
            <a:spLocks noGrp="1"/>
          </p:cNvSpPr>
          <p:nvPr>
            <p:ph idx="1"/>
          </p:nvPr>
        </p:nvSpPr>
        <p:spPr/>
        <p:txBody>
          <a:bodyPr/>
          <a:lstStyle/>
          <a:p>
            <a:r>
              <a:rPr lang="en-US" b="1" dirty="0" smtClean="0">
                <a:solidFill>
                  <a:srgbClr val="007FA3"/>
                </a:solidFill>
              </a:rPr>
              <a:t>3-1</a:t>
            </a:r>
            <a:r>
              <a:rPr lang="en-US" dirty="0" smtClean="0"/>
              <a:t> </a:t>
            </a:r>
            <a:r>
              <a:rPr lang="en-US" dirty="0"/>
              <a:t>Which features of organizations do managers need to know about to </a:t>
            </a:r>
            <a:r>
              <a:rPr lang="en-US" dirty="0" smtClean="0"/>
              <a:t>build and </a:t>
            </a:r>
            <a:r>
              <a:rPr lang="en-US" dirty="0"/>
              <a:t>use information systems </a:t>
            </a:r>
            <a:r>
              <a:rPr lang="en-US" dirty="0" smtClean="0"/>
              <a:t>successfully?</a:t>
            </a:r>
          </a:p>
          <a:p>
            <a:r>
              <a:rPr lang="en-US" b="1" dirty="0" smtClean="0">
                <a:solidFill>
                  <a:srgbClr val="007FA3"/>
                </a:solidFill>
              </a:rPr>
              <a:t>3-2 </a:t>
            </a:r>
            <a:r>
              <a:rPr lang="en-US" dirty="0" smtClean="0"/>
              <a:t>What </a:t>
            </a:r>
            <a:r>
              <a:rPr lang="en-US" dirty="0"/>
              <a:t>is the impact of information systems on </a:t>
            </a:r>
            <a:r>
              <a:rPr lang="en-US" dirty="0" smtClean="0"/>
              <a:t>organizations?</a:t>
            </a:r>
          </a:p>
          <a:p>
            <a:r>
              <a:rPr lang="en-US" b="1" dirty="0" smtClean="0">
                <a:solidFill>
                  <a:srgbClr val="007FA3"/>
                </a:solidFill>
              </a:rPr>
              <a:t>3-3</a:t>
            </a:r>
            <a:r>
              <a:rPr lang="en-US" dirty="0" smtClean="0"/>
              <a:t> </a:t>
            </a:r>
            <a:r>
              <a:rPr lang="en-US" dirty="0"/>
              <a:t>How do Porter’s competitive forces model, the value chain model</a:t>
            </a:r>
            <a:r>
              <a:rPr lang="en-US" dirty="0" smtClean="0"/>
              <a:t>, synergies</a:t>
            </a:r>
            <a:r>
              <a:rPr lang="en-US" dirty="0"/>
              <a:t>, core competencies, and network economics help </a:t>
            </a:r>
            <a:r>
              <a:rPr lang="en-US" dirty="0" smtClean="0"/>
              <a:t>companies develop </a:t>
            </a:r>
            <a:r>
              <a:rPr lang="en-US" dirty="0"/>
              <a:t>competitive strategies using information </a:t>
            </a:r>
            <a:r>
              <a:rPr lang="en-US" dirty="0" smtClean="0"/>
              <a:t>systems?</a:t>
            </a:r>
          </a:p>
          <a:p>
            <a:r>
              <a:rPr lang="en-US" b="1" smtClean="0">
                <a:solidFill>
                  <a:srgbClr val="007FA3"/>
                </a:solidFill>
              </a:rPr>
              <a:t>3-4</a:t>
            </a:r>
            <a:r>
              <a:rPr lang="en-US" smtClean="0"/>
              <a:t> </a:t>
            </a:r>
            <a:r>
              <a:rPr lang="en-US" dirty="0"/>
              <a:t>What are the challenges posed by strategic information systems, and </a:t>
            </a:r>
            <a:r>
              <a:rPr lang="en-US" dirty="0" smtClean="0"/>
              <a:t>how should </a:t>
            </a:r>
            <a:r>
              <a:rPr lang="en-US" dirty="0"/>
              <a:t>they be </a:t>
            </a:r>
            <a:r>
              <a:rPr lang="en-US" dirty="0" smtClean="0"/>
              <a:t>addressed?</a:t>
            </a:r>
            <a:endParaRPr lang="en-US" dirty="0"/>
          </a:p>
        </p:txBody>
      </p:sp>
    </p:spTree>
    <p:extLst>
      <p:ext uri="{BB962C8B-B14F-4D97-AF65-F5344CB8AC3E}">
        <p14:creationId xmlns:p14="http://schemas.microsoft.com/office/powerpoint/2010/main" val="4260879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Other </a:t>
            </a:r>
            <a:r>
              <a:rPr lang="en-US" dirty="0" smtClean="0"/>
              <a:t>Organizational Features</a:t>
            </a:r>
            <a:endParaRPr lang="en-US" dirty="0"/>
          </a:p>
        </p:txBody>
      </p:sp>
      <p:sp>
        <p:nvSpPr>
          <p:cNvPr id="3" name="Content Placeholder 2"/>
          <p:cNvSpPr>
            <a:spLocks noGrp="1"/>
          </p:cNvSpPr>
          <p:nvPr>
            <p:ph idx="1"/>
          </p:nvPr>
        </p:nvSpPr>
        <p:spPr/>
        <p:txBody>
          <a:bodyPr/>
          <a:lstStyle/>
          <a:p>
            <a:r>
              <a:rPr lang="en-US" dirty="0" smtClean="0"/>
              <a:t>Goals</a:t>
            </a:r>
          </a:p>
          <a:p>
            <a:pPr lvl="1"/>
            <a:r>
              <a:rPr lang="en-US" dirty="0" smtClean="0"/>
              <a:t>Coercive, utilitarian, normative, and so on</a:t>
            </a:r>
          </a:p>
          <a:p>
            <a:r>
              <a:rPr lang="en-US" dirty="0" smtClean="0"/>
              <a:t>Constituencies</a:t>
            </a:r>
          </a:p>
          <a:p>
            <a:r>
              <a:rPr lang="en-US" dirty="0" smtClean="0"/>
              <a:t>Leadership styles</a:t>
            </a:r>
          </a:p>
          <a:p>
            <a:r>
              <a:rPr lang="en-US" dirty="0" smtClean="0"/>
              <a:t>Types of tasks</a:t>
            </a:r>
            <a:endParaRPr lang="en-US" dirty="0"/>
          </a:p>
        </p:txBody>
      </p:sp>
    </p:spTree>
    <p:extLst>
      <p:ext uri="{BB962C8B-B14F-4D97-AF65-F5344CB8AC3E}">
        <p14:creationId xmlns:p14="http://schemas.microsoft.com/office/powerpoint/2010/main" val="4017649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Economic </a:t>
            </a:r>
            <a:r>
              <a:rPr lang="en-US" dirty="0" smtClean="0"/>
              <a:t>Impacts</a:t>
            </a:r>
            <a:endParaRPr lang="en-US" dirty="0"/>
          </a:p>
        </p:txBody>
      </p:sp>
      <p:sp>
        <p:nvSpPr>
          <p:cNvPr id="3" name="Content Placeholder 2"/>
          <p:cNvSpPr>
            <a:spLocks noGrp="1"/>
          </p:cNvSpPr>
          <p:nvPr>
            <p:ph idx="1"/>
          </p:nvPr>
        </p:nvSpPr>
        <p:spPr/>
        <p:txBody>
          <a:bodyPr/>
          <a:lstStyle/>
          <a:p>
            <a:r>
              <a:rPr lang="en-US" dirty="0" smtClean="0"/>
              <a:t>IT changes relative costs of capital and the costs of information</a:t>
            </a:r>
          </a:p>
          <a:p>
            <a:r>
              <a:rPr lang="en-US" dirty="0" smtClean="0"/>
              <a:t>Information systems technology is a factor of production, like capital and labor</a:t>
            </a:r>
          </a:p>
          <a:p>
            <a:r>
              <a:rPr lang="en-US" dirty="0" smtClean="0"/>
              <a:t>IT affects the cost and quality of information and changes economics of information</a:t>
            </a:r>
          </a:p>
          <a:p>
            <a:pPr lvl="1"/>
            <a:r>
              <a:rPr lang="en-US" dirty="0" smtClean="0"/>
              <a:t>Information technology helps firms contract in size because it can reduce transaction costs (the cost of participating in markets)</a:t>
            </a:r>
          </a:p>
          <a:p>
            <a:pPr lvl="2"/>
            <a:r>
              <a:rPr lang="en-US" dirty="0" smtClean="0"/>
              <a:t>Outsourcing</a:t>
            </a:r>
            <a:endParaRPr lang="en-US" dirty="0"/>
          </a:p>
        </p:txBody>
      </p:sp>
    </p:spTree>
    <p:extLst>
      <p:ext uri="{BB962C8B-B14F-4D97-AF65-F5344CB8AC3E}">
        <p14:creationId xmlns:p14="http://schemas.microsoft.com/office/powerpoint/2010/main" val="954851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Transaction </a:t>
            </a:r>
            <a:r>
              <a:rPr lang="en-US" altLang="en-US" dirty="0" smtClean="0"/>
              <a:t>Cost Theory</a:t>
            </a:r>
            <a:endParaRPr lang="en-US" dirty="0"/>
          </a:p>
        </p:txBody>
      </p:sp>
      <p:sp>
        <p:nvSpPr>
          <p:cNvPr id="3" name="Content Placeholder 2"/>
          <p:cNvSpPr>
            <a:spLocks noGrp="1"/>
          </p:cNvSpPr>
          <p:nvPr>
            <p:ph idx="1"/>
          </p:nvPr>
        </p:nvSpPr>
        <p:spPr/>
        <p:txBody>
          <a:bodyPr/>
          <a:lstStyle/>
          <a:p>
            <a:r>
              <a:rPr lang="en-US" altLang="en-US" dirty="0" smtClean="0"/>
              <a:t>Firms seek to economize on transaction costs (the costs of participating in markets)</a:t>
            </a:r>
          </a:p>
          <a:p>
            <a:pPr lvl="1"/>
            <a:r>
              <a:rPr lang="en-US" altLang="en-US" dirty="0" smtClean="0"/>
              <a:t>Vertical integration, hiring more employees, buying suppliers and distributors</a:t>
            </a:r>
          </a:p>
          <a:p>
            <a:r>
              <a:rPr lang="en-US" altLang="en-US" dirty="0" smtClean="0"/>
              <a:t>IT lowers market transaction costs, making it worthwhile for firms to transact with other firms rather than grow the number of employees</a:t>
            </a:r>
            <a:endParaRPr lang="en-US" dirty="0"/>
          </a:p>
        </p:txBody>
      </p:sp>
    </p:spTree>
    <p:extLst>
      <p:ext uri="{BB962C8B-B14F-4D97-AF65-F5344CB8AC3E}">
        <p14:creationId xmlns:p14="http://schemas.microsoft.com/office/powerpoint/2010/main" val="2787973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Agency </a:t>
            </a:r>
            <a:r>
              <a:rPr lang="en-US" dirty="0" smtClean="0"/>
              <a:t>Theory</a:t>
            </a:r>
            <a:endParaRPr lang="en-US" dirty="0"/>
          </a:p>
        </p:txBody>
      </p:sp>
      <p:sp>
        <p:nvSpPr>
          <p:cNvPr id="3" name="Content Placeholder 2"/>
          <p:cNvSpPr>
            <a:spLocks noGrp="1"/>
          </p:cNvSpPr>
          <p:nvPr>
            <p:ph idx="1"/>
          </p:nvPr>
        </p:nvSpPr>
        <p:spPr/>
        <p:txBody>
          <a:bodyPr/>
          <a:lstStyle/>
          <a:p>
            <a:r>
              <a:rPr lang="en-US" dirty="0" smtClean="0"/>
              <a:t>Firm is nexus of contracts among self-interested parties requiring supervision</a:t>
            </a:r>
          </a:p>
          <a:p>
            <a:r>
              <a:rPr lang="en-US" dirty="0" smtClean="0"/>
              <a:t>Firms experience agency costs (the cost of managing and supervising) which rise as firm grows</a:t>
            </a:r>
          </a:p>
          <a:p>
            <a:r>
              <a:rPr lang="en-US" dirty="0" smtClean="0"/>
              <a:t>IT can reduce agency costs, making it possible for firms to grow without adding to the costs of supervising, and without adding employees</a:t>
            </a:r>
            <a:endParaRPr lang="en-US" dirty="0"/>
          </a:p>
        </p:txBody>
      </p:sp>
    </p:spTree>
    <p:extLst>
      <p:ext uri="{BB962C8B-B14F-4D97-AF65-F5344CB8AC3E}">
        <p14:creationId xmlns:p14="http://schemas.microsoft.com/office/powerpoint/2010/main" val="3374981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Organizational and </a:t>
            </a:r>
            <a:r>
              <a:rPr lang="en-US" dirty="0" smtClean="0"/>
              <a:t>Behavioral Impacts</a:t>
            </a:r>
            <a:endParaRPr lang="en-US" dirty="0"/>
          </a:p>
        </p:txBody>
      </p:sp>
      <p:sp>
        <p:nvSpPr>
          <p:cNvPr id="3" name="Content Placeholder 2"/>
          <p:cNvSpPr>
            <a:spLocks noGrp="1"/>
          </p:cNvSpPr>
          <p:nvPr>
            <p:ph idx="1"/>
          </p:nvPr>
        </p:nvSpPr>
        <p:spPr/>
        <p:txBody>
          <a:bodyPr/>
          <a:lstStyle/>
          <a:p>
            <a:r>
              <a:rPr lang="en-US" dirty="0" smtClean="0"/>
              <a:t>IT flattens organizations</a:t>
            </a:r>
          </a:p>
          <a:p>
            <a:pPr lvl="1"/>
            <a:r>
              <a:rPr lang="en-US" dirty="0" smtClean="0"/>
              <a:t>Decision making is pushed to lower levels</a:t>
            </a:r>
          </a:p>
          <a:p>
            <a:pPr lvl="1"/>
            <a:r>
              <a:rPr lang="en-US" dirty="0" smtClean="0"/>
              <a:t>Fewer managers are needed (IT enables faster decision making and increases span of control)</a:t>
            </a:r>
          </a:p>
          <a:p>
            <a:r>
              <a:rPr lang="en-US" dirty="0" smtClean="0"/>
              <a:t>Postindustrial organizations</a:t>
            </a:r>
          </a:p>
          <a:p>
            <a:pPr lvl="1"/>
            <a:r>
              <a:rPr lang="en-US" dirty="0" smtClean="0"/>
              <a:t>Organizations flatten because in postindustrial societies, authority increasingly relies on knowledge and competence rather than formal positions</a:t>
            </a:r>
            <a:endParaRPr lang="en-US" dirty="0"/>
          </a:p>
        </p:txBody>
      </p:sp>
    </p:spTree>
    <p:extLst>
      <p:ext uri="{BB962C8B-B14F-4D97-AF65-F5344CB8AC3E}">
        <p14:creationId xmlns:p14="http://schemas.microsoft.com/office/powerpoint/2010/main" val="2808897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3.4 illustrates the relationships between routines, business processes and firms."/>
          <p:cNvSpPr>
            <a:spLocks noGrp="1"/>
          </p:cNvSpPr>
          <p:nvPr>
            <p:ph type="title"/>
          </p:nvPr>
        </p:nvSpPr>
        <p:spPr/>
        <p:txBody>
          <a:bodyPr/>
          <a:lstStyle/>
          <a:p>
            <a:r>
              <a:rPr lang="en-US" dirty="0" smtClean="0"/>
              <a:t>Figure 3.6: Flattening Organizations</a:t>
            </a:r>
            <a:endParaRPr lang="en-US" dirty="0"/>
          </a:p>
        </p:txBody>
      </p:sp>
      <p:pic>
        <p:nvPicPr>
          <p:cNvPr id="3" name="Picture 2" descr="Figure 3.6 illustrates hierarchical versus flattened organiza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143000"/>
            <a:ext cx="6622868" cy="4953000"/>
          </a:xfrm>
          <a:prstGeom prst="rect">
            <a:avLst/>
          </a:prstGeom>
        </p:spPr>
      </p:pic>
    </p:spTree>
    <p:extLst>
      <p:ext uri="{BB962C8B-B14F-4D97-AF65-F5344CB8AC3E}">
        <p14:creationId xmlns:p14="http://schemas.microsoft.com/office/powerpoint/2010/main" val="1454366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Session: Management: Can Technology Replace Managers?</a:t>
            </a:r>
            <a:endParaRPr lang="en-US" dirty="0"/>
          </a:p>
        </p:txBody>
      </p:sp>
      <p:sp>
        <p:nvSpPr>
          <p:cNvPr id="3" name="Content Placeholder 2"/>
          <p:cNvSpPr>
            <a:spLocks noGrp="1"/>
          </p:cNvSpPr>
          <p:nvPr>
            <p:ph idx="1"/>
          </p:nvPr>
        </p:nvSpPr>
        <p:spPr/>
        <p:txBody>
          <a:bodyPr/>
          <a:lstStyle/>
          <a:p>
            <a:r>
              <a:rPr lang="en-US" dirty="0" smtClean="0"/>
              <a:t>Class discussion</a:t>
            </a:r>
          </a:p>
          <a:p>
            <a:pPr lvl="1"/>
            <a:r>
              <a:rPr lang="en-US" dirty="0"/>
              <a:t>How do flat organizations differ from </a:t>
            </a:r>
            <a:r>
              <a:rPr lang="en-US" dirty="0" smtClean="0"/>
              <a:t>traditional bureaucratic </a:t>
            </a:r>
            <a:r>
              <a:rPr lang="en-US" dirty="0"/>
              <a:t>hierarchies?</a:t>
            </a:r>
          </a:p>
          <a:p>
            <a:pPr lvl="1"/>
            <a:r>
              <a:rPr lang="en-US" dirty="0" smtClean="0"/>
              <a:t>How </a:t>
            </a:r>
            <a:r>
              <a:rPr lang="en-US" dirty="0"/>
              <a:t>has information technology made it </a:t>
            </a:r>
            <a:r>
              <a:rPr lang="en-US" dirty="0" smtClean="0"/>
              <a:t>possible to </a:t>
            </a:r>
            <a:r>
              <a:rPr lang="en-US" dirty="0"/>
              <a:t>eliminate middle manager positions?</a:t>
            </a:r>
          </a:p>
          <a:p>
            <a:pPr lvl="1"/>
            <a:r>
              <a:rPr lang="en-US" dirty="0" smtClean="0"/>
              <a:t>What management, organization, and technology issues would you consider if you wanted to move from </a:t>
            </a:r>
            <a:r>
              <a:rPr lang="en-US" dirty="0"/>
              <a:t>a traditional bureaucracy to a </a:t>
            </a:r>
            <a:r>
              <a:rPr lang="en-US" dirty="0" smtClean="0"/>
              <a:t>flatter organization</a:t>
            </a:r>
            <a:r>
              <a:rPr lang="en-US" dirty="0"/>
              <a:t>?</a:t>
            </a:r>
          </a:p>
          <a:p>
            <a:pPr lvl="1"/>
            <a:r>
              <a:rPr lang="en-US" dirty="0" smtClean="0"/>
              <a:t>Can </a:t>
            </a:r>
            <a:r>
              <a:rPr lang="en-US" dirty="0"/>
              <a:t>technology replace managers? Explain </a:t>
            </a:r>
            <a:r>
              <a:rPr lang="en-US" dirty="0" smtClean="0"/>
              <a:t>your answer</a:t>
            </a:r>
            <a:r>
              <a:rPr lang="en-US" dirty="0"/>
              <a:t>.</a:t>
            </a:r>
          </a:p>
        </p:txBody>
      </p:sp>
    </p:spTree>
    <p:extLst>
      <p:ext uri="{BB962C8B-B14F-4D97-AF65-F5344CB8AC3E}">
        <p14:creationId xmlns:p14="http://schemas.microsoft.com/office/powerpoint/2010/main" val="3169182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Understanding Organizational Resistance to Change</a:t>
            </a:r>
            <a:endParaRPr lang="en-US" dirty="0"/>
          </a:p>
        </p:txBody>
      </p:sp>
      <p:sp>
        <p:nvSpPr>
          <p:cNvPr id="3" name="Content Placeholder 2"/>
          <p:cNvSpPr>
            <a:spLocks noGrp="1"/>
          </p:cNvSpPr>
          <p:nvPr>
            <p:ph idx="1"/>
          </p:nvPr>
        </p:nvSpPr>
        <p:spPr/>
        <p:txBody>
          <a:bodyPr/>
          <a:lstStyle/>
          <a:p>
            <a:r>
              <a:rPr lang="en-US" altLang="en-US" dirty="0" smtClean="0"/>
              <a:t>Information systems become bound up in organizational politics because they influence access to a key resource—information</a:t>
            </a:r>
          </a:p>
          <a:p>
            <a:r>
              <a:rPr lang="en-US" altLang="en-US" dirty="0" smtClean="0"/>
              <a:t>Information systems potentially change an organization</a:t>
            </a:r>
            <a:r>
              <a:rPr lang="en-US" altLang="ja-JP" dirty="0" smtClean="0"/>
              <a:t>’s structure, culture, politics, and work</a:t>
            </a:r>
          </a:p>
          <a:p>
            <a:r>
              <a:rPr lang="en-US" dirty="0" smtClean="0"/>
              <a:t>Four factors</a:t>
            </a:r>
          </a:p>
          <a:p>
            <a:pPr lvl="1"/>
            <a:r>
              <a:rPr lang="en-US" dirty="0" smtClean="0"/>
              <a:t>Nature of the innovation</a:t>
            </a:r>
          </a:p>
          <a:p>
            <a:pPr lvl="1"/>
            <a:r>
              <a:rPr lang="en-US" dirty="0" smtClean="0"/>
              <a:t>Structure of organization</a:t>
            </a:r>
          </a:p>
          <a:p>
            <a:pPr lvl="1"/>
            <a:r>
              <a:rPr lang="en-US" dirty="0" smtClean="0"/>
              <a:t>Culture of organization</a:t>
            </a:r>
          </a:p>
          <a:p>
            <a:pPr lvl="1"/>
            <a:r>
              <a:rPr lang="en-US" dirty="0" smtClean="0"/>
              <a:t>Tasks affected by innovation</a:t>
            </a:r>
            <a:endParaRPr lang="en-US" dirty="0"/>
          </a:p>
        </p:txBody>
      </p:sp>
    </p:spTree>
    <p:extLst>
      <p:ext uri="{BB962C8B-B14F-4D97-AF65-F5344CB8AC3E}">
        <p14:creationId xmlns:p14="http://schemas.microsoft.com/office/powerpoint/2010/main" val="1970283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3.4 illustrates the relationships between routines, business processes and firms."/>
          <p:cNvSpPr>
            <a:spLocks noGrp="1"/>
          </p:cNvSpPr>
          <p:nvPr>
            <p:ph type="title"/>
          </p:nvPr>
        </p:nvSpPr>
        <p:spPr/>
        <p:txBody>
          <a:bodyPr/>
          <a:lstStyle/>
          <a:p>
            <a:r>
              <a:rPr lang="en-US" dirty="0" smtClean="0"/>
              <a:t>Figure 3.7: Organizational Resistance to Information System Innovations</a:t>
            </a:r>
            <a:endParaRPr lang="en-US" dirty="0"/>
          </a:p>
        </p:txBody>
      </p:sp>
      <p:pic>
        <p:nvPicPr>
          <p:cNvPr id="3" name="Picture 2" descr="Figure 3.7 illustrates elements involved in organizational resista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447800"/>
            <a:ext cx="6049844" cy="4698048"/>
          </a:xfrm>
          <a:prstGeom prst="rect">
            <a:avLst/>
          </a:prstGeom>
        </p:spPr>
      </p:pic>
    </p:spTree>
    <p:extLst>
      <p:ext uri="{BB962C8B-B14F-4D97-AF65-F5344CB8AC3E}">
        <p14:creationId xmlns:p14="http://schemas.microsoft.com/office/powerpoint/2010/main" val="1825360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The Internet and </a:t>
            </a:r>
            <a:r>
              <a:rPr lang="en-US" altLang="en-US" dirty="0" smtClean="0"/>
              <a:t>Organizations</a:t>
            </a:r>
            <a:endParaRPr lang="en-US" dirty="0"/>
          </a:p>
        </p:txBody>
      </p:sp>
      <p:sp>
        <p:nvSpPr>
          <p:cNvPr id="3" name="Content Placeholder 2"/>
          <p:cNvSpPr>
            <a:spLocks noGrp="1"/>
          </p:cNvSpPr>
          <p:nvPr>
            <p:ph idx="1"/>
          </p:nvPr>
        </p:nvSpPr>
        <p:spPr/>
        <p:txBody>
          <a:bodyPr/>
          <a:lstStyle/>
          <a:p>
            <a:r>
              <a:rPr lang="en-US" altLang="en-US" dirty="0" smtClean="0"/>
              <a:t>The Internet increases the accessibility, storage, and distribution of information and knowledge for organizations</a:t>
            </a:r>
          </a:p>
          <a:p>
            <a:r>
              <a:rPr lang="en-US" altLang="en-US" dirty="0" smtClean="0"/>
              <a:t>The Internet can greatly lower transaction and agency costs</a:t>
            </a:r>
          </a:p>
          <a:p>
            <a:pPr lvl="1"/>
            <a:r>
              <a:rPr lang="en-US" altLang="en-US" dirty="0" smtClean="0"/>
              <a:t>Example: Large firm delivers internal manuals to employees via a corporate website, saving millions of dollars in distribution costs</a:t>
            </a:r>
            <a:endParaRPr lang="en-US" altLang="en-US" dirty="0"/>
          </a:p>
        </p:txBody>
      </p:sp>
    </p:spTree>
    <p:extLst>
      <p:ext uri="{BB962C8B-B14F-4D97-AF65-F5344CB8AC3E}">
        <p14:creationId xmlns:p14="http://schemas.microsoft.com/office/powerpoint/2010/main" val="3087314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Cases</a:t>
            </a:r>
            <a:endParaRPr lang="en-US" dirty="0"/>
          </a:p>
        </p:txBody>
      </p:sp>
      <p:sp>
        <p:nvSpPr>
          <p:cNvPr id="3" name="Content Placeholder 2"/>
          <p:cNvSpPr>
            <a:spLocks noGrp="1"/>
          </p:cNvSpPr>
          <p:nvPr>
            <p:ph idx="1"/>
          </p:nvPr>
        </p:nvSpPr>
        <p:spPr/>
        <p:txBody>
          <a:bodyPr/>
          <a:lstStyle/>
          <a:p>
            <a:r>
              <a:rPr lang="en-US" dirty="0" smtClean="0"/>
              <a:t>Case 1: </a:t>
            </a:r>
            <a:r>
              <a:rPr lang="en-US" dirty="0"/>
              <a:t>GE Becomes a Digital Firm: The Emerging Industrial Internet</a:t>
            </a:r>
            <a:endParaRPr lang="en-US" dirty="0" smtClean="0"/>
          </a:p>
          <a:p>
            <a:r>
              <a:rPr lang="en-US" dirty="0" smtClean="0"/>
              <a:t>Case 2: </a:t>
            </a:r>
            <a:r>
              <a:rPr lang="en-US" dirty="0"/>
              <a:t>National Basketball Association: Competing on Global Delivery </a:t>
            </a:r>
            <a:r>
              <a:rPr lang="en-US" dirty="0" smtClean="0"/>
              <a:t>with Akamai </a:t>
            </a:r>
            <a:r>
              <a:rPr lang="en-US" dirty="0"/>
              <a:t>OS </a:t>
            </a:r>
            <a:r>
              <a:rPr lang="en-US" dirty="0" smtClean="0"/>
              <a:t>Streaming</a:t>
            </a:r>
          </a:p>
        </p:txBody>
      </p:sp>
    </p:spTree>
    <p:extLst>
      <p:ext uri="{BB962C8B-B14F-4D97-AF65-F5344CB8AC3E}">
        <p14:creationId xmlns:p14="http://schemas.microsoft.com/office/powerpoint/2010/main" val="2792165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Implications for the Design and Understanding of Information Systems</a:t>
            </a:r>
            <a:endParaRPr lang="en-US" dirty="0"/>
          </a:p>
        </p:txBody>
      </p:sp>
      <p:sp>
        <p:nvSpPr>
          <p:cNvPr id="3" name="Content Placeholder 2"/>
          <p:cNvSpPr>
            <a:spLocks noGrp="1"/>
          </p:cNvSpPr>
          <p:nvPr>
            <p:ph idx="1"/>
          </p:nvPr>
        </p:nvSpPr>
        <p:spPr/>
        <p:txBody>
          <a:bodyPr/>
          <a:lstStyle/>
          <a:p>
            <a:r>
              <a:rPr lang="en-US" dirty="0" smtClean="0"/>
              <a:t>Organizational factors in planning a new system:</a:t>
            </a:r>
          </a:p>
          <a:p>
            <a:pPr lvl="1"/>
            <a:r>
              <a:rPr lang="en-US" dirty="0" smtClean="0"/>
              <a:t>Environment</a:t>
            </a:r>
          </a:p>
          <a:p>
            <a:pPr lvl="1"/>
            <a:r>
              <a:rPr lang="en-US" dirty="0" smtClean="0"/>
              <a:t>Structure</a:t>
            </a:r>
          </a:p>
          <a:p>
            <a:pPr lvl="2"/>
            <a:r>
              <a:rPr lang="en-US" dirty="0" smtClean="0"/>
              <a:t>Hierarchy, specialization, routines, business processes</a:t>
            </a:r>
          </a:p>
          <a:p>
            <a:pPr lvl="1"/>
            <a:r>
              <a:rPr lang="en-US" dirty="0" smtClean="0"/>
              <a:t>Culture and politics</a:t>
            </a:r>
          </a:p>
          <a:p>
            <a:pPr lvl="1"/>
            <a:r>
              <a:rPr lang="en-US" dirty="0" smtClean="0"/>
              <a:t>Type of organization and style of leadership </a:t>
            </a:r>
          </a:p>
          <a:p>
            <a:pPr lvl="1"/>
            <a:r>
              <a:rPr lang="en-US" dirty="0" smtClean="0"/>
              <a:t>Main interest groups affected by system; attitudes of end users</a:t>
            </a:r>
          </a:p>
          <a:p>
            <a:pPr lvl="1"/>
            <a:r>
              <a:rPr lang="en-US" dirty="0" smtClean="0"/>
              <a:t>Tasks, decisions, and business processes the system will assist</a:t>
            </a:r>
            <a:endParaRPr lang="en-US" dirty="0"/>
          </a:p>
        </p:txBody>
      </p:sp>
    </p:spTree>
    <p:extLst>
      <p:ext uri="{BB962C8B-B14F-4D97-AF65-F5344CB8AC3E}">
        <p14:creationId xmlns:p14="http://schemas.microsoft.com/office/powerpoint/2010/main" val="4194978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smtClean="0"/>
              <a:t>Porter</a:t>
            </a:r>
            <a:r>
              <a:rPr lang="en-US" altLang="ja-JP" dirty="0" smtClean="0"/>
              <a:t>’s Competitive Forces Model (1 of 3)</a:t>
            </a:r>
            <a:endParaRPr lang="en-US" dirty="0"/>
          </a:p>
        </p:txBody>
      </p:sp>
      <p:sp>
        <p:nvSpPr>
          <p:cNvPr id="3" name="Content Placeholder 2"/>
          <p:cNvSpPr>
            <a:spLocks noGrp="1"/>
          </p:cNvSpPr>
          <p:nvPr>
            <p:ph idx="1"/>
          </p:nvPr>
        </p:nvSpPr>
        <p:spPr/>
        <p:txBody>
          <a:bodyPr/>
          <a:lstStyle/>
          <a:p>
            <a:r>
              <a:rPr lang="en-US" altLang="en-US" dirty="0" smtClean="0"/>
              <a:t>Why do some firms become leaders in their industry? </a:t>
            </a:r>
          </a:p>
          <a:p>
            <a:r>
              <a:rPr lang="en-US" altLang="en-US" dirty="0" smtClean="0"/>
              <a:t>Michael Porter’s competitive forces model</a:t>
            </a:r>
          </a:p>
          <a:p>
            <a:pPr lvl="1"/>
            <a:r>
              <a:rPr lang="en-US" altLang="en-US" dirty="0" smtClean="0"/>
              <a:t>Provides general view of firm, its competitors, and environment</a:t>
            </a:r>
          </a:p>
          <a:p>
            <a:r>
              <a:rPr lang="en-US" altLang="en-US" dirty="0" smtClean="0"/>
              <a:t>Five competitive forces shape fate of firm:</a:t>
            </a:r>
          </a:p>
          <a:p>
            <a:pPr lvl="1"/>
            <a:r>
              <a:rPr lang="en-US" altLang="en-US" dirty="0" smtClean="0"/>
              <a:t>Traditional competitors </a:t>
            </a:r>
          </a:p>
          <a:p>
            <a:pPr lvl="1"/>
            <a:r>
              <a:rPr lang="en-US" altLang="en-US" dirty="0" smtClean="0"/>
              <a:t>New market entrants </a:t>
            </a:r>
          </a:p>
          <a:p>
            <a:pPr lvl="1"/>
            <a:r>
              <a:rPr lang="en-US" altLang="en-US" dirty="0" smtClean="0"/>
              <a:t>Substitute products and services</a:t>
            </a:r>
          </a:p>
          <a:p>
            <a:pPr lvl="1"/>
            <a:r>
              <a:rPr lang="en-US" altLang="en-US" dirty="0" smtClean="0"/>
              <a:t>Customers</a:t>
            </a:r>
          </a:p>
          <a:p>
            <a:pPr lvl="1"/>
            <a:r>
              <a:rPr lang="en-US" altLang="en-US" dirty="0" smtClean="0"/>
              <a:t>Suppliers</a:t>
            </a:r>
            <a:endParaRPr lang="en-US" dirty="0"/>
          </a:p>
        </p:txBody>
      </p:sp>
    </p:spTree>
    <p:extLst>
      <p:ext uri="{BB962C8B-B14F-4D97-AF65-F5344CB8AC3E}">
        <p14:creationId xmlns:p14="http://schemas.microsoft.com/office/powerpoint/2010/main" val="844779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Porter</a:t>
            </a:r>
            <a:r>
              <a:rPr lang="en-US" altLang="ja-JP" dirty="0" smtClean="0"/>
              <a:t>’s Competitive Forces Model (2 </a:t>
            </a:r>
            <a:r>
              <a:rPr lang="en-US" altLang="ja-JP" dirty="0"/>
              <a:t>of 3)</a:t>
            </a:r>
            <a:endParaRPr lang="en-US" dirty="0"/>
          </a:p>
        </p:txBody>
      </p:sp>
      <p:sp>
        <p:nvSpPr>
          <p:cNvPr id="3" name="Content Placeholder 2"/>
          <p:cNvSpPr>
            <a:spLocks noGrp="1"/>
          </p:cNvSpPr>
          <p:nvPr>
            <p:ph idx="1"/>
          </p:nvPr>
        </p:nvSpPr>
        <p:spPr/>
        <p:txBody>
          <a:bodyPr/>
          <a:lstStyle/>
          <a:p>
            <a:r>
              <a:rPr lang="en-US" dirty="0" smtClean="0"/>
              <a:t>Traditional competitors</a:t>
            </a:r>
          </a:p>
          <a:p>
            <a:pPr lvl="1"/>
            <a:r>
              <a:rPr lang="en-US" dirty="0" smtClean="0"/>
              <a:t>All firms share market space with competitors who are continuously devising new products, services, efficiencies, and switching costs</a:t>
            </a:r>
          </a:p>
          <a:p>
            <a:r>
              <a:rPr lang="en-US" dirty="0" smtClean="0"/>
              <a:t>New market entrants </a:t>
            </a:r>
          </a:p>
          <a:p>
            <a:pPr lvl="1"/>
            <a:r>
              <a:rPr lang="en-US" dirty="0" smtClean="0"/>
              <a:t>Some industries have high barriers to entry, for example, computer chip business</a:t>
            </a:r>
          </a:p>
          <a:p>
            <a:pPr lvl="1"/>
            <a:r>
              <a:rPr lang="en-US" dirty="0" smtClean="0"/>
              <a:t>New companies have new equipment, younger workers, but little brand recognition</a:t>
            </a:r>
            <a:endParaRPr lang="en-US" dirty="0"/>
          </a:p>
        </p:txBody>
      </p:sp>
    </p:spTree>
    <p:extLst>
      <p:ext uri="{BB962C8B-B14F-4D97-AF65-F5344CB8AC3E}">
        <p14:creationId xmlns:p14="http://schemas.microsoft.com/office/powerpoint/2010/main" val="3661220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Porter</a:t>
            </a:r>
            <a:r>
              <a:rPr lang="en-US" altLang="ja-JP" dirty="0" smtClean="0"/>
              <a:t>’s Competitive Forces Model</a:t>
            </a:r>
            <a:r>
              <a:rPr lang="en-US" altLang="ja-JP" dirty="0"/>
              <a:t> </a:t>
            </a:r>
            <a:r>
              <a:rPr lang="en-US" altLang="ja-JP" dirty="0" smtClean="0"/>
              <a:t>(3 </a:t>
            </a:r>
            <a:r>
              <a:rPr lang="en-US" altLang="ja-JP" dirty="0"/>
              <a:t>of 3)</a:t>
            </a:r>
            <a:endParaRPr lang="en-US" dirty="0"/>
          </a:p>
        </p:txBody>
      </p:sp>
      <p:sp>
        <p:nvSpPr>
          <p:cNvPr id="3" name="Content Placeholder 2"/>
          <p:cNvSpPr>
            <a:spLocks noGrp="1"/>
          </p:cNvSpPr>
          <p:nvPr>
            <p:ph idx="1"/>
          </p:nvPr>
        </p:nvSpPr>
        <p:spPr/>
        <p:txBody>
          <a:bodyPr/>
          <a:lstStyle/>
          <a:p>
            <a:r>
              <a:rPr lang="en-US" altLang="en-US" dirty="0" smtClean="0"/>
              <a:t>Substitute products and services</a:t>
            </a:r>
          </a:p>
          <a:p>
            <a:pPr lvl="1"/>
            <a:r>
              <a:rPr lang="en-US" altLang="en-US" dirty="0" smtClean="0"/>
              <a:t>Substitutes customers might use if your prices become too high, for example, iTunes substitutes for CDs</a:t>
            </a:r>
          </a:p>
          <a:p>
            <a:r>
              <a:rPr lang="en-US" altLang="en-US" dirty="0" smtClean="0"/>
              <a:t>Customers </a:t>
            </a:r>
          </a:p>
          <a:p>
            <a:pPr lvl="1"/>
            <a:r>
              <a:rPr lang="en-US" altLang="en-US" dirty="0" smtClean="0"/>
              <a:t>Can customers easily switch to competitor</a:t>
            </a:r>
            <a:r>
              <a:rPr lang="en-US" altLang="ja-JP" dirty="0" smtClean="0"/>
              <a:t>'s products? Can they force businesses to compete on price alone in transparent marketplace?</a:t>
            </a:r>
          </a:p>
          <a:p>
            <a:r>
              <a:rPr lang="en-US" altLang="en-US" dirty="0" smtClean="0"/>
              <a:t>Suppliers</a:t>
            </a:r>
          </a:p>
          <a:p>
            <a:pPr lvl="1"/>
            <a:r>
              <a:rPr lang="en-US" altLang="en-US" dirty="0" smtClean="0">
                <a:solidFill>
                  <a:srgbClr val="FF0000"/>
                </a:solidFill>
              </a:rPr>
              <a:t>Market power of suppliers when firm cannot raise prices as fast as suppliers</a:t>
            </a:r>
            <a:endParaRPr lang="en-US" altLang="en-US" dirty="0">
              <a:solidFill>
                <a:srgbClr val="FF0000"/>
              </a:solidFill>
            </a:endParaRPr>
          </a:p>
        </p:txBody>
      </p:sp>
    </p:spTree>
    <p:extLst>
      <p:ext uri="{BB962C8B-B14F-4D97-AF65-F5344CB8AC3E}">
        <p14:creationId xmlns:p14="http://schemas.microsoft.com/office/powerpoint/2010/main" val="3892976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3.4 illustrates the relationships between routines, business processes and firms."/>
          <p:cNvSpPr>
            <a:spLocks noGrp="1"/>
          </p:cNvSpPr>
          <p:nvPr>
            <p:ph type="title"/>
          </p:nvPr>
        </p:nvSpPr>
        <p:spPr/>
        <p:txBody>
          <a:bodyPr/>
          <a:lstStyle/>
          <a:p>
            <a:r>
              <a:rPr lang="en-US" dirty="0" smtClean="0"/>
              <a:t>Figure 3.8: Porter’s Competitive Forces Model</a:t>
            </a:r>
            <a:endParaRPr lang="en-US" dirty="0"/>
          </a:p>
        </p:txBody>
      </p:sp>
      <p:pic>
        <p:nvPicPr>
          <p:cNvPr id="3" name="Picture 2" descr="Figure 3.8 illustrates Porter's competitive forces mod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93" y="1811569"/>
            <a:ext cx="7957351" cy="3581400"/>
          </a:xfrm>
          <a:prstGeom prst="rect">
            <a:avLst/>
          </a:prstGeom>
        </p:spPr>
      </p:pic>
    </p:spTree>
    <p:extLst>
      <p:ext uri="{BB962C8B-B14F-4D97-AF65-F5344CB8AC3E}">
        <p14:creationId xmlns:p14="http://schemas.microsoft.com/office/powerpoint/2010/main" val="634404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Information System Strategies for Dealing</a:t>
            </a:r>
            <a:br>
              <a:rPr lang="en-US" dirty="0" smtClean="0"/>
            </a:br>
            <a:r>
              <a:rPr lang="en-US" dirty="0" smtClean="0"/>
              <a:t>with Competitive Forces (1 of 3)</a:t>
            </a:r>
            <a:endParaRPr lang="en-US" dirty="0"/>
          </a:p>
        </p:txBody>
      </p:sp>
      <p:sp>
        <p:nvSpPr>
          <p:cNvPr id="3" name="Content Placeholder 2"/>
          <p:cNvSpPr>
            <a:spLocks noGrp="1"/>
          </p:cNvSpPr>
          <p:nvPr>
            <p:ph idx="1"/>
          </p:nvPr>
        </p:nvSpPr>
        <p:spPr/>
        <p:txBody>
          <a:bodyPr/>
          <a:lstStyle/>
          <a:p>
            <a:r>
              <a:rPr lang="en-US" dirty="0" smtClean="0"/>
              <a:t>Four generic strategies for dealing with competitive forces, enabled by using IT:</a:t>
            </a:r>
          </a:p>
          <a:p>
            <a:pPr lvl="1"/>
            <a:r>
              <a:rPr lang="en-US" dirty="0" smtClean="0"/>
              <a:t>Low-cost leadership </a:t>
            </a:r>
          </a:p>
          <a:p>
            <a:pPr lvl="1"/>
            <a:r>
              <a:rPr lang="en-US" dirty="0" smtClean="0"/>
              <a:t>Product differentiation</a:t>
            </a:r>
          </a:p>
          <a:p>
            <a:pPr lvl="1"/>
            <a:r>
              <a:rPr lang="en-US" dirty="0" smtClean="0"/>
              <a:t>Focus on market niche</a:t>
            </a:r>
          </a:p>
          <a:p>
            <a:pPr lvl="1"/>
            <a:r>
              <a:rPr lang="en-US" dirty="0" smtClean="0"/>
              <a:t>Strengthen customer and supplier intimacy</a:t>
            </a:r>
            <a:endParaRPr lang="en-US" dirty="0"/>
          </a:p>
        </p:txBody>
      </p:sp>
    </p:spTree>
    <p:extLst>
      <p:ext uri="{BB962C8B-B14F-4D97-AF65-F5344CB8AC3E}">
        <p14:creationId xmlns:p14="http://schemas.microsoft.com/office/powerpoint/2010/main" val="2712090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Information System Strategies for Dealing</a:t>
            </a:r>
            <a:br>
              <a:rPr lang="en-US" dirty="0"/>
            </a:br>
            <a:r>
              <a:rPr lang="en-US" dirty="0"/>
              <a:t>with Competitive Forces </a:t>
            </a:r>
            <a:r>
              <a:rPr lang="en-US" dirty="0" smtClean="0"/>
              <a:t>(2 </a:t>
            </a:r>
            <a:r>
              <a:rPr lang="en-US" dirty="0"/>
              <a:t>of 3)</a:t>
            </a:r>
          </a:p>
        </p:txBody>
      </p:sp>
      <p:sp>
        <p:nvSpPr>
          <p:cNvPr id="3" name="Content Placeholder 2"/>
          <p:cNvSpPr>
            <a:spLocks noGrp="1"/>
          </p:cNvSpPr>
          <p:nvPr>
            <p:ph idx="1"/>
          </p:nvPr>
        </p:nvSpPr>
        <p:spPr/>
        <p:txBody>
          <a:bodyPr/>
          <a:lstStyle/>
          <a:p>
            <a:r>
              <a:rPr lang="en-US" altLang="en-US" dirty="0" smtClean="0"/>
              <a:t>Low-cost leadership</a:t>
            </a:r>
          </a:p>
          <a:p>
            <a:pPr lvl="1"/>
            <a:r>
              <a:rPr lang="en-US" altLang="en-US" dirty="0" smtClean="0"/>
              <a:t>Produce products and services at a lower price than competitors </a:t>
            </a:r>
          </a:p>
          <a:p>
            <a:pPr lvl="1"/>
            <a:r>
              <a:rPr lang="en-US" altLang="en-US" dirty="0" smtClean="0"/>
              <a:t>Example: Walmart</a:t>
            </a:r>
            <a:r>
              <a:rPr lang="en-US" altLang="ja-JP" dirty="0" smtClean="0"/>
              <a:t>’s efficient customer response system</a:t>
            </a:r>
          </a:p>
          <a:p>
            <a:r>
              <a:rPr lang="en-US" altLang="en-US" dirty="0" smtClean="0"/>
              <a:t>Product differentiation</a:t>
            </a:r>
          </a:p>
          <a:p>
            <a:pPr lvl="1"/>
            <a:r>
              <a:rPr lang="en-US" altLang="en-US" dirty="0" smtClean="0"/>
              <a:t>Enable new products or services, greatly change customer convenience and experience</a:t>
            </a:r>
          </a:p>
          <a:p>
            <a:pPr lvl="1"/>
            <a:r>
              <a:rPr lang="en-US" altLang="en-US" dirty="0" smtClean="0"/>
              <a:t>Example: Google, Nike, Apple</a:t>
            </a:r>
          </a:p>
          <a:p>
            <a:pPr lvl="1"/>
            <a:r>
              <a:rPr lang="en-US" altLang="en-US" dirty="0" smtClean="0"/>
              <a:t>Mass customization</a:t>
            </a:r>
            <a:endParaRPr lang="en-US" dirty="0"/>
          </a:p>
        </p:txBody>
      </p:sp>
    </p:spTree>
    <p:extLst>
      <p:ext uri="{BB962C8B-B14F-4D97-AF65-F5344CB8AC3E}">
        <p14:creationId xmlns:p14="http://schemas.microsoft.com/office/powerpoint/2010/main" val="3552497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System Strategies for Dealing</a:t>
            </a:r>
            <a:br>
              <a:rPr lang="en-US" dirty="0"/>
            </a:br>
            <a:r>
              <a:rPr lang="en-US" dirty="0"/>
              <a:t>with Competitive Forces </a:t>
            </a:r>
            <a:r>
              <a:rPr lang="en-US" dirty="0" smtClean="0"/>
              <a:t>(3 </a:t>
            </a:r>
            <a:r>
              <a:rPr lang="en-US" dirty="0"/>
              <a:t>of 3)</a:t>
            </a:r>
          </a:p>
        </p:txBody>
      </p:sp>
      <p:sp>
        <p:nvSpPr>
          <p:cNvPr id="3" name="Content Placeholder 2"/>
          <p:cNvSpPr>
            <a:spLocks noGrp="1"/>
          </p:cNvSpPr>
          <p:nvPr>
            <p:ph idx="1"/>
          </p:nvPr>
        </p:nvSpPr>
        <p:spPr/>
        <p:txBody>
          <a:bodyPr/>
          <a:lstStyle/>
          <a:p>
            <a:r>
              <a:rPr lang="en-US" altLang="en-US" dirty="0">
                <a:solidFill>
                  <a:srgbClr val="0D0D0D"/>
                </a:solidFill>
              </a:rPr>
              <a:t>Focus on market niche</a:t>
            </a:r>
          </a:p>
          <a:p>
            <a:pPr lvl="1"/>
            <a:r>
              <a:rPr lang="en-US" altLang="en-US" dirty="0"/>
              <a:t>Use information systems to enable a focused strategy on a single market niche; specialize</a:t>
            </a:r>
          </a:p>
          <a:p>
            <a:pPr lvl="1"/>
            <a:r>
              <a:rPr lang="en-US" altLang="en-US" dirty="0"/>
              <a:t>Example: Hilton Hotels</a:t>
            </a:r>
            <a:r>
              <a:rPr lang="en-US" altLang="ja-JP" dirty="0"/>
              <a:t>’ OnQ system </a:t>
            </a:r>
          </a:p>
          <a:p>
            <a:r>
              <a:rPr lang="en-US" altLang="en-US" dirty="0">
                <a:solidFill>
                  <a:srgbClr val="0D0D0D"/>
                </a:solidFill>
              </a:rPr>
              <a:t>Strengthen customer and supplier intimacy</a:t>
            </a:r>
          </a:p>
          <a:p>
            <a:pPr lvl="1"/>
            <a:r>
              <a:rPr lang="en-US" altLang="en-US" dirty="0"/>
              <a:t>Use information systems to develop strong ties and loyalty with customers and suppliers</a:t>
            </a:r>
          </a:p>
          <a:p>
            <a:pPr lvl="1"/>
            <a:r>
              <a:rPr lang="en-US" altLang="en-US" dirty="0"/>
              <a:t>Increase switching costs</a:t>
            </a:r>
          </a:p>
          <a:p>
            <a:pPr lvl="1"/>
            <a:r>
              <a:rPr lang="en-US" altLang="en-US" dirty="0" smtClean="0"/>
              <a:t>Examples: Chrysler, Amazon, Starbucks</a:t>
            </a:r>
            <a:endParaRPr lang="en-US" altLang="en-US" dirty="0"/>
          </a:p>
        </p:txBody>
      </p:sp>
    </p:spTree>
    <p:extLst>
      <p:ext uri="{BB962C8B-B14F-4D97-AF65-F5344CB8AC3E}">
        <p14:creationId xmlns:p14="http://schemas.microsoft.com/office/powerpoint/2010/main" val="2904453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Internet’s Impact on Competitive Advantage</a:t>
            </a:r>
            <a:endParaRPr lang="en-US" dirty="0"/>
          </a:p>
        </p:txBody>
      </p:sp>
      <p:sp>
        <p:nvSpPr>
          <p:cNvPr id="3" name="Content Placeholder 2"/>
          <p:cNvSpPr>
            <a:spLocks noGrp="1"/>
          </p:cNvSpPr>
          <p:nvPr>
            <p:ph idx="1"/>
          </p:nvPr>
        </p:nvSpPr>
        <p:spPr/>
        <p:txBody>
          <a:bodyPr/>
          <a:lstStyle/>
          <a:p>
            <a:r>
              <a:rPr lang="en-US" altLang="en-US" dirty="0" smtClean="0"/>
              <a:t>Transformation or threat to some industries</a:t>
            </a:r>
          </a:p>
          <a:p>
            <a:pPr lvl="1"/>
            <a:r>
              <a:rPr lang="en-US" altLang="en-US" dirty="0" smtClean="0"/>
              <a:t>Examples: travel agency, printed encyclopedia, media</a:t>
            </a:r>
          </a:p>
          <a:p>
            <a:r>
              <a:rPr lang="en-US" altLang="en-US" dirty="0" smtClean="0"/>
              <a:t>Competitive forces still at work, but rivalry more intense</a:t>
            </a:r>
          </a:p>
          <a:p>
            <a:r>
              <a:rPr lang="en-US" altLang="en-US" dirty="0" smtClean="0"/>
              <a:t>Universal standards allow new rivals, entrants to market</a:t>
            </a:r>
          </a:p>
          <a:p>
            <a:r>
              <a:rPr lang="en-US" altLang="en-US" dirty="0" smtClean="0"/>
              <a:t>New opportunities for building brands and loyal customer bases</a:t>
            </a:r>
            <a:endParaRPr lang="en-US" dirty="0"/>
          </a:p>
        </p:txBody>
      </p:sp>
    </p:spTree>
    <p:extLst>
      <p:ext uri="{BB962C8B-B14F-4D97-AF65-F5344CB8AC3E}">
        <p14:creationId xmlns:p14="http://schemas.microsoft.com/office/powerpoint/2010/main" val="3241854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Products and the Internet of Things</a:t>
            </a:r>
            <a:endParaRPr lang="en-US" dirty="0"/>
          </a:p>
        </p:txBody>
      </p:sp>
      <p:sp>
        <p:nvSpPr>
          <p:cNvPr id="3" name="Content Placeholder 2"/>
          <p:cNvSpPr>
            <a:spLocks noGrp="1"/>
          </p:cNvSpPr>
          <p:nvPr>
            <p:ph idx="1"/>
          </p:nvPr>
        </p:nvSpPr>
        <p:spPr/>
        <p:txBody>
          <a:bodyPr/>
          <a:lstStyle/>
          <a:p>
            <a:r>
              <a:rPr lang="en-US" sz="2400" dirty="0" smtClean="0"/>
              <a:t>Internet of Things (IoT)</a:t>
            </a:r>
          </a:p>
          <a:p>
            <a:pPr lvl="1"/>
            <a:r>
              <a:rPr lang="en-US" sz="1800" dirty="0" smtClean="0"/>
              <a:t>Growing use of Internet-connected sensors in products</a:t>
            </a:r>
          </a:p>
          <a:p>
            <a:r>
              <a:rPr lang="en-US" sz="2400" dirty="0" smtClean="0"/>
              <a:t>Smart products</a:t>
            </a:r>
          </a:p>
          <a:p>
            <a:pPr lvl="1"/>
            <a:r>
              <a:rPr lang="en-US" sz="1800" dirty="0" smtClean="0"/>
              <a:t>Fitness equipment, health trackers</a:t>
            </a:r>
          </a:p>
          <a:p>
            <a:r>
              <a:rPr lang="en-US" sz="2400" dirty="0" smtClean="0"/>
              <a:t>Expand product differentiation opportunities</a:t>
            </a:r>
          </a:p>
          <a:p>
            <a:pPr lvl="1"/>
            <a:r>
              <a:rPr lang="en-US" sz="1800" dirty="0" smtClean="0"/>
              <a:t>Increasing rivalry between competitors</a:t>
            </a:r>
          </a:p>
          <a:p>
            <a:r>
              <a:rPr lang="en-US" sz="2400" dirty="0" smtClean="0"/>
              <a:t>Raise switching costs</a:t>
            </a:r>
          </a:p>
          <a:p>
            <a:r>
              <a:rPr lang="en-US" sz="2400" dirty="0" smtClean="0"/>
              <a:t>Inhibit new entrants</a:t>
            </a:r>
          </a:p>
          <a:p>
            <a:r>
              <a:rPr lang="en-US" sz="2400" dirty="0" smtClean="0"/>
              <a:t>May decrease power of suppliers</a:t>
            </a:r>
          </a:p>
        </p:txBody>
      </p:sp>
    </p:spTree>
    <p:extLst>
      <p:ext uri="{BB962C8B-B14F-4D97-AF65-F5344CB8AC3E}">
        <p14:creationId xmlns:p14="http://schemas.microsoft.com/office/powerpoint/2010/main" val="2602235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Verizon or AT&amp;T: Which Company Has the Best Digital Strategy? </a:t>
            </a:r>
            <a:r>
              <a:rPr lang="en-US" altLang="en-US" dirty="0" smtClean="0"/>
              <a:t>(1 of 2)</a:t>
            </a:r>
            <a:endParaRPr lang="en-US" altLang="en-US" dirty="0"/>
          </a:p>
        </p:txBody>
      </p:sp>
      <p:sp>
        <p:nvSpPr>
          <p:cNvPr id="3" name="Content Placeholder 2"/>
          <p:cNvSpPr>
            <a:spLocks noGrp="1"/>
          </p:cNvSpPr>
          <p:nvPr>
            <p:ph idx="1"/>
          </p:nvPr>
        </p:nvSpPr>
        <p:spPr/>
        <p:txBody>
          <a:bodyPr/>
          <a:lstStyle/>
          <a:p>
            <a:r>
              <a:rPr lang="en-US" altLang="en-US" dirty="0" smtClean="0"/>
              <a:t>Problem </a:t>
            </a:r>
          </a:p>
          <a:p>
            <a:pPr lvl="1"/>
            <a:r>
              <a:rPr lang="en-US" dirty="0" smtClean="0"/>
              <a:t>Opportunities from new technology</a:t>
            </a:r>
          </a:p>
          <a:p>
            <a:pPr lvl="1"/>
            <a:r>
              <a:rPr lang="en-US" dirty="0" smtClean="0"/>
              <a:t>Intense competition</a:t>
            </a:r>
          </a:p>
          <a:p>
            <a:r>
              <a:rPr lang="en-US" altLang="en-US" dirty="0" smtClean="0"/>
              <a:t>Solutions  </a:t>
            </a:r>
          </a:p>
          <a:p>
            <a:pPr lvl="1"/>
            <a:r>
              <a:rPr lang="en-US" altLang="en-US" dirty="0" smtClean="0"/>
              <a:t>Determine new business strategy</a:t>
            </a:r>
          </a:p>
          <a:p>
            <a:pPr lvl="1"/>
            <a:r>
              <a:rPr lang="en-US" altLang="en-US" dirty="0" smtClean="0"/>
              <a:t>Design new products and services</a:t>
            </a:r>
          </a:p>
          <a:p>
            <a:pPr lvl="1"/>
            <a:r>
              <a:rPr lang="en-US" altLang="en-US" dirty="0" smtClean="0"/>
              <a:t>Implement strategy</a:t>
            </a:r>
          </a:p>
          <a:p>
            <a:pPr lvl="1"/>
            <a:r>
              <a:rPr lang="en-US" altLang="en-US" dirty="0" smtClean="0"/>
              <a:t>Partner with other vendors</a:t>
            </a:r>
          </a:p>
          <a:p>
            <a:pPr lvl="1"/>
            <a:r>
              <a:rPr lang="en-US" altLang="en-US" dirty="0" smtClean="0"/>
              <a:t>Mine customer data</a:t>
            </a:r>
            <a:endParaRPr lang="en-US" altLang="en-US" dirty="0"/>
          </a:p>
        </p:txBody>
      </p:sp>
    </p:spTree>
    <p:extLst>
      <p:ext uri="{BB962C8B-B14F-4D97-AF65-F5344CB8AC3E}">
        <p14:creationId xmlns:p14="http://schemas.microsoft.com/office/powerpoint/2010/main" val="3715733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Session: Technology: Smart Products, Smart Companies</a:t>
            </a:r>
            <a:endParaRPr lang="en-US" dirty="0"/>
          </a:p>
        </p:txBody>
      </p:sp>
      <p:sp>
        <p:nvSpPr>
          <p:cNvPr id="3" name="Content Placeholder 2"/>
          <p:cNvSpPr>
            <a:spLocks noGrp="1"/>
          </p:cNvSpPr>
          <p:nvPr>
            <p:ph idx="1"/>
          </p:nvPr>
        </p:nvSpPr>
        <p:spPr/>
        <p:txBody>
          <a:bodyPr/>
          <a:lstStyle/>
          <a:p>
            <a:r>
              <a:rPr lang="en-US" dirty="0" smtClean="0"/>
              <a:t>Class discussion</a:t>
            </a:r>
          </a:p>
          <a:p>
            <a:pPr lvl="1"/>
            <a:r>
              <a:rPr lang="en-US" dirty="0" smtClean="0"/>
              <a:t>What </a:t>
            </a:r>
            <a:r>
              <a:rPr lang="en-US" dirty="0"/>
              <a:t>competitive strategies are the </a:t>
            </a:r>
            <a:r>
              <a:rPr lang="en-US" dirty="0" smtClean="0"/>
              <a:t>companies discussed </a:t>
            </a:r>
            <a:r>
              <a:rPr lang="en-US" dirty="0"/>
              <a:t>in this case pursuing?</a:t>
            </a:r>
          </a:p>
          <a:p>
            <a:pPr lvl="1"/>
            <a:r>
              <a:rPr lang="en-US" dirty="0" smtClean="0"/>
              <a:t>How </a:t>
            </a:r>
            <a:r>
              <a:rPr lang="en-US" dirty="0"/>
              <a:t>are information technology and smart </a:t>
            </a:r>
            <a:r>
              <a:rPr lang="en-US" dirty="0" smtClean="0"/>
              <a:t>products related </a:t>
            </a:r>
            <a:r>
              <a:rPr lang="en-US" dirty="0"/>
              <a:t>to these strategies? Describe the </a:t>
            </a:r>
            <a:r>
              <a:rPr lang="en-US" dirty="0" smtClean="0"/>
              <a:t>role of </a:t>
            </a:r>
            <a:r>
              <a:rPr lang="en-US" dirty="0"/>
              <a:t>information technology in these products</a:t>
            </a:r>
            <a:r>
              <a:rPr lang="en-US" dirty="0" smtClean="0"/>
              <a:t>.</a:t>
            </a:r>
          </a:p>
          <a:p>
            <a:pPr lvl="1"/>
            <a:r>
              <a:rPr lang="en-US" dirty="0"/>
              <a:t>Are there any ethical issues raised by these </a:t>
            </a:r>
            <a:r>
              <a:rPr lang="en-US" dirty="0" smtClean="0"/>
              <a:t>smart products </a:t>
            </a:r>
            <a:r>
              <a:rPr lang="en-US" dirty="0"/>
              <a:t>such as their impact on consumer privacy</a:t>
            </a:r>
            <a:r>
              <a:rPr lang="en-US" dirty="0" smtClean="0"/>
              <a:t>? Explain </a:t>
            </a:r>
            <a:r>
              <a:rPr lang="en-US" dirty="0"/>
              <a:t>your answer.</a:t>
            </a:r>
          </a:p>
        </p:txBody>
      </p:sp>
    </p:spTree>
    <p:extLst>
      <p:ext uri="{BB962C8B-B14F-4D97-AF65-F5344CB8AC3E}">
        <p14:creationId xmlns:p14="http://schemas.microsoft.com/office/powerpoint/2010/main" val="1403179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Business Value Chain Model</a:t>
            </a:r>
            <a:endParaRPr lang="en-US" dirty="0"/>
          </a:p>
        </p:txBody>
      </p:sp>
      <p:sp>
        <p:nvSpPr>
          <p:cNvPr id="3" name="Content Placeholder 2"/>
          <p:cNvSpPr>
            <a:spLocks noGrp="1"/>
          </p:cNvSpPr>
          <p:nvPr>
            <p:ph idx="1"/>
          </p:nvPr>
        </p:nvSpPr>
        <p:spPr/>
        <p:txBody>
          <a:bodyPr/>
          <a:lstStyle/>
          <a:p>
            <a:pPr>
              <a:buFont typeface="Arial" charset="0"/>
              <a:buChar char="–"/>
              <a:defRPr/>
            </a:pPr>
            <a:r>
              <a:rPr lang="en-US" dirty="0" smtClean="0"/>
              <a:t>Firm </a:t>
            </a:r>
            <a:r>
              <a:rPr lang="en-US" dirty="0"/>
              <a:t>as series of activities that add value to products or services</a:t>
            </a:r>
          </a:p>
          <a:p>
            <a:pPr>
              <a:buFont typeface="Arial" charset="0"/>
              <a:buChar char="–"/>
              <a:defRPr/>
            </a:pPr>
            <a:r>
              <a:rPr lang="en-US" dirty="0"/>
              <a:t>Highlights activities where competitive strategies can best be applied</a:t>
            </a:r>
          </a:p>
          <a:p>
            <a:pPr lvl="1">
              <a:buFont typeface="Arial" charset="0"/>
              <a:buChar char="•"/>
              <a:defRPr/>
            </a:pPr>
            <a:r>
              <a:rPr lang="en-US" dirty="0"/>
              <a:t>Primary activities vs. support activities</a:t>
            </a:r>
          </a:p>
          <a:p>
            <a:pPr>
              <a:buFont typeface="Arial" charset="0"/>
              <a:buChar char="–"/>
              <a:defRPr/>
            </a:pPr>
            <a:r>
              <a:rPr lang="en-US" dirty="0"/>
              <a:t>At each stage, determine how information systems can improve operational efficiency and improve customer and supplier intimacy</a:t>
            </a:r>
          </a:p>
          <a:p>
            <a:pPr>
              <a:buFont typeface="Arial" charset="0"/>
              <a:buChar char="–"/>
              <a:defRPr/>
            </a:pPr>
            <a:r>
              <a:rPr lang="en-US" dirty="0"/>
              <a:t>Utilize benchmarking, industry best </a:t>
            </a:r>
            <a:r>
              <a:rPr lang="en-US" dirty="0" smtClean="0"/>
              <a:t>practices</a:t>
            </a:r>
            <a:endParaRPr lang="en-US" dirty="0"/>
          </a:p>
        </p:txBody>
      </p:sp>
    </p:spTree>
    <p:extLst>
      <p:ext uri="{BB962C8B-B14F-4D97-AF65-F5344CB8AC3E}">
        <p14:creationId xmlns:p14="http://schemas.microsoft.com/office/powerpoint/2010/main" val="174933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3.4 illustrates the relationships between routines, business processes and firms."/>
          <p:cNvSpPr>
            <a:spLocks noGrp="1"/>
          </p:cNvSpPr>
          <p:nvPr>
            <p:ph type="title"/>
          </p:nvPr>
        </p:nvSpPr>
        <p:spPr/>
        <p:txBody>
          <a:bodyPr/>
          <a:lstStyle/>
          <a:p>
            <a:r>
              <a:rPr lang="en-US" dirty="0" smtClean="0"/>
              <a:t>Figure 3.9: The Value Chain Model</a:t>
            </a:r>
            <a:endParaRPr lang="en-US" dirty="0"/>
          </a:p>
        </p:txBody>
      </p:sp>
      <p:pic>
        <p:nvPicPr>
          <p:cNvPr id="3" name="Picture 2" descr="Figure 3.9 illustrates the value chain mod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066800"/>
            <a:ext cx="6492983" cy="5105400"/>
          </a:xfrm>
          <a:prstGeom prst="rect">
            <a:avLst/>
          </a:prstGeom>
        </p:spPr>
      </p:pic>
    </p:spTree>
    <p:extLst>
      <p:ext uri="{BB962C8B-B14F-4D97-AF65-F5344CB8AC3E}">
        <p14:creationId xmlns:p14="http://schemas.microsoft.com/office/powerpoint/2010/main" val="4134428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Extending the Value Chain: The Value Web</a:t>
            </a:r>
            <a:endParaRPr lang="en-US" dirty="0"/>
          </a:p>
        </p:txBody>
      </p:sp>
      <p:sp>
        <p:nvSpPr>
          <p:cNvPr id="3" name="Content Placeholder 2"/>
          <p:cNvSpPr>
            <a:spLocks noGrp="1"/>
          </p:cNvSpPr>
          <p:nvPr>
            <p:ph idx="1"/>
          </p:nvPr>
        </p:nvSpPr>
        <p:spPr/>
        <p:txBody>
          <a:bodyPr/>
          <a:lstStyle/>
          <a:p>
            <a:r>
              <a:rPr lang="en-US" dirty="0" smtClean="0"/>
              <a:t>Firm’s value chain is linked to value chains of suppliers, distributors, customers</a:t>
            </a:r>
          </a:p>
          <a:p>
            <a:r>
              <a:rPr lang="en-US" dirty="0" smtClean="0"/>
              <a:t>Industry value chain</a:t>
            </a:r>
          </a:p>
          <a:p>
            <a:r>
              <a:rPr lang="en-US" dirty="0" smtClean="0"/>
              <a:t>Value web</a:t>
            </a:r>
          </a:p>
          <a:p>
            <a:pPr lvl="1"/>
            <a:r>
              <a:rPr lang="en-US" dirty="0" smtClean="0"/>
              <a:t>Collection of independent firms using highly synchronized IT to coordinate value chains to produce product or service collectively</a:t>
            </a:r>
          </a:p>
          <a:p>
            <a:pPr lvl="1"/>
            <a:r>
              <a:rPr lang="en-US" dirty="0" smtClean="0"/>
              <a:t>More customer driven, less linear operation than traditional value chain</a:t>
            </a:r>
            <a:endParaRPr lang="en-US" dirty="0"/>
          </a:p>
        </p:txBody>
      </p:sp>
    </p:spTree>
    <p:extLst>
      <p:ext uri="{BB962C8B-B14F-4D97-AF65-F5344CB8AC3E}">
        <p14:creationId xmlns:p14="http://schemas.microsoft.com/office/powerpoint/2010/main" val="5302182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3.4 illustrates the relationships between routines, business processes and firms."/>
          <p:cNvSpPr>
            <a:spLocks noGrp="1"/>
          </p:cNvSpPr>
          <p:nvPr>
            <p:ph type="title"/>
          </p:nvPr>
        </p:nvSpPr>
        <p:spPr/>
        <p:txBody>
          <a:bodyPr/>
          <a:lstStyle/>
          <a:p>
            <a:r>
              <a:rPr lang="en-US" dirty="0" smtClean="0"/>
              <a:t>Figure 3.10: The Value Web</a:t>
            </a:r>
            <a:endParaRPr lang="en-US" dirty="0"/>
          </a:p>
        </p:txBody>
      </p:sp>
      <p:pic>
        <p:nvPicPr>
          <p:cNvPr id="3" name="Picture 2" descr="Figure 3.10 illustrates the value we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802" y="1066800"/>
            <a:ext cx="5139379" cy="5105400"/>
          </a:xfrm>
          <a:prstGeom prst="rect">
            <a:avLst/>
          </a:prstGeom>
        </p:spPr>
      </p:pic>
    </p:spTree>
    <p:extLst>
      <p:ext uri="{BB962C8B-B14F-4D97-AF65-F5344CB8AC3E}">
        <p14:creationId xmlns:p14="http://schemas.microsoft.com/office/powerpoint/2010/main" val="295570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Synergies</a:t>
            </a:r>
          </a:p>
        </p:txBody>
      </p:sp>
      <p:sp>
        <p:nvSpPr>
          <p:cNvPr id="3" name="Content Placeholder 2"/>
          <p:cNvSpPr>
            <a:spLocks noGrp="1"/>
          </p:cNvSpPr>
          <p:nvPr>
            <p:ph idx="1"/>
          </p:nvPr>
        </p:nvSpPr>
        <p:spPr/>
        <p:txBody>
          <a:bodyPr/>
          <a:lstStyle/>
          <a:p>
            <a:r>
              <a:rPr lang="en-US" dirty="0" smtClean="0"/>
              <a:t>When output of  some units are used as inputs to others, or organizations pool markets and expertise</a:t>
            </a:r>
          </a:p>
          <a:p>
            <a:r>
              <a:rPr lang="en-US" dirty="0" smtClean="0"/>
              <a:t>Example: merger of Bank of NY and JPMorgan Chase</a:t>
            </a:r>
          </a:p>
          <a:p>
            <a:r>
              <a:rPr lang="en-US" dirty="0" smtClean="0"/>
              <a:t>Purchase of YouTube by Google</a:t>
            </a:r>
            <a:endParaRPr lang="en-US" dirty="0"/>
          </a:p>
        </p:txBody>
      </p:sp>
    </p:spTree>
    <p:extLst>
      <p:ext uri="{BB962C8B-B14F-4D97-AF65-F5344CB8AC3E}">
        <p14:creationId xmlns:p14="http://schemas.microsoft.com/office/powerpoint/2010/main" val="16083374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Core </a:t>
            </a:r>
            <a:r>
              <a:rPr lang="en-US" altLang="en-US" dirty="0" smtClean="0"/>
              <a:t>Competencies</a:t>
            </a:r>
            <a:endParaRPr lang="en-US" altLang="en-US" dirty="0"/>
          </a:p>
        </p:txBody>
      </p:sp>
      <p:sp>
        <p:nvSpPr>
          <p:cNvPr id="3" name="Content Placeholder 2"/>
          <p:cNvSpPr>
            <a:spLocks noGrp="1"/>
          </p:cNvSpPr>
          <p:nvPr>
            <p:ph idx="1"/>
          </p:nvPr>
        </p:nvSpPr>
        <p:spPr/>
        <p:txBody>
          <a:bodyPr/>
          <a:lstStyle/>
          <a:p>
            <a:r>
              <a:rPr lang="en-US" altLang="en-US" dirty="0" smtClean="0"/>
              <a:t>Activity for which firm is world-class leader</a:t>
            </a:r>
          </a:p>
          <a:p>
            <a:r>
              <a:rPr lang="en-US" altLang="en-US" dirty="0" smtClean="0"/>
              <a:t>Relies on knowledge, experience, and sharing this across business units</a:t>
            </a:r>
          </a:p>
          <a:p>
            <a:r>
              <a:rPr lang="en-US" altLang="en-US" dirty="0" smtClean="0"/>
              <a:t>Example: Procter &amp; Gamble</a:t>
            </a:r>
            <a:r>
              <a:rPr lang="en-US" altLang="ja-JP" dirty="0" smtClean="0"/>
              <a:t>’s intranet and directory of subject matter experts</a:t>
            </a:r>
            <a:endParaRPr lang="en-US" altLang="en-US" dirty="0" smtClean="0"/>
          </a:p>
          <a:p>
            <a:endParaRPr lang="en-US" dirty="0"/>
          </a:p>
        </p:txBody>
      </p:sp>
    </p:spTree>
    <p:extLst>
      <p:ext uri="{BB962C8B-B14F-4D97-AF65-F5344CB8AC3E}">
        <p14:creationId xmlns:p14="http://schemas.microsoft.com/office/powerpoint/2010/main" val="28944508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Network-Based </a:t>
            </a:r>
            <a:r>
              <a:rPr lang="en-US" dirty="0"/>
              <a:t>Strategies </a:t>
            </a:r>
            <a:r>
              <a:rPr lang="en-US" dirty="0" smtClean="0"/>
              <a:t>(1 </a:t>
            </a:r>
            <a:r>
              <a:rPr lang="en-US" dirty="0"/>
              <a:t>of 3)</a:t>
            </a:r>
          </a:p>
        </p:txBody>
      </p:sp>
      <p:sp>
        <p:nvSpPr>
          <p:cNvPr id="3" name="Content Placeholder 2"/>
          <p:cNvSpPr>
            <a:spLocks noGrp="1"/>
          </p:cNvSpPr>
          <p:nvPr>
            <p:ph idx="1"/>
          </p:nvPr>
        </p:nvSpPr>
        <p:spPr/>
        <p:txBody>
          <a:bodyPr/>
          <a:lstStyle/>
          <a:p>
            <a:r>
              <a:rPr lang="en-US" altLang="en-US" dirty="0" smtClean="0"/>
              <a:t>Take advantage of firm</a:t>
            </a:r>
            <a:r>
              <a:rPr lang="en-US" altLang="ja-JP" dirty="0" smtClean="0"/>
              <a:t>’s abilities to network with one another</a:t>
            </a:r>
          </a:p>
          <a:p>
            <a:r>
              <a:rPr lang="en-US" altLang="en-US" dirty="0" smtClean="0"/>
              <a:t>Include use of:</a:t>
            </a:r>
          </a:p>
          <a:p>
            <a:pPr lvl="1"/>
            <a:r>
              <a:rPr lang="en-US" altLang="en-US" dirty="0" smtClean="0"/>
              <a:t>Network economics</a:t>
            </a:r>
          </a:p>
          <a:p>
            <a:pPr lvl="1"/>
            <a:r>
              <a:rPr lang="en-US" altLang="en-US" dirty="0" smtClean="0"/>
              <a:t>Virtual company model</a:t>
            </a:r>
          </a:p>
          <a:p>
            <a:pPr lvl="1"/>
            <a:r>
              <a:rPr lang="en-US" altLang="en-US" dirty="0" smtClean="0"/>
              <a:t>Business ecosystems</a:t>
            </a:r>
            <a:endParaRPr lang="en-US" dirty="0"/>
          </a:p>
        </p:txBody>
      </p:sp>
    </p:spTree>
    <p:extLst>
      <p:ext uri="{BB962C8B-B14F-4D97-AF65-F5344CB8AC3E}">
        <p14:creationId xmlns:p14="http://schemas.microsoft.com/office/powerpoint/2010/main" val="2679581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Network E</a:t>
            </a:r>
            <a:r>
              <a:rPr lang="en-US" dirty="0" smtClean="0"/>
              <a:t>conomics</a:t>
            </a:r>
            <a:endParaRPr lang="en-US" dirty="0"/>
          </a:p>
        </p:txBody>
      </p:sp>
      <p:sp>
        <p:nvSpPr>
          <p:cNvPr id="3" name="Content Placeholder 2"/>
          <p:cNvSpPr>
            <a:spLocks noGrp="1"/>
          </p:cNvSpPr>
          <p:nvPr>
            <p:ph idx="1"/>
          </p:nvPr>
        </p:nvSpPr>
        <p:spPr/>
        <p:txBody>
          <a:bodyPr/>
          <a:lstStyle/>
          <a:p>
            <a:r>
              <a:rPr lang="en-US" dirty="0"/>
              <a:t>Marginal cost of adding new participant almost zero, with much greater marginal gain</a:t>
            </a:r>
          </a:p>
          <a:p>
            <a:r>
              <a:rPr lang="en-US" dirty="0"/>
              <a:t>Value of community grows with size</a:t>
            </a:r>
          </a:p>
          <a:p>
            <a:r>
              <a:rPr lang="en-US" dirty="0"/>
              <a:t>Value of software grows as installed customer base grows</a:t>
            </a:r>
          </a:p>
          <a:p>
            <a:r>
              <a:rPr lang="en-US" dirty="0" smtClean="0"/>
              <a:t>Compare to traditional economics and law of diminishing returns</a:t>
            </a:r>
            <a:endParaRPr lang="en-US" dirty="0"/>
          </a:p>
        </p:txBody>
      </p:sp>
    </p:spTree>
    <p:extLst>
      <p:ext uri="{BB962C8B-B14F-4D97-AF65-F5344CB8AC3E}">
        <p14:creationId xmlns:p14="http://schemas.microsoft.com/office/powerpoint/2010/main" val="37726383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Virtual </a:t>
            </a:r>
            <a:r>
              <a:rPr lang="en-US" dirty="0" smtClean="0"/>
              <a:t>Company Model</a:t>
            </a:r>
            <a:endParaRPr lang="en-US" dirty="0"/>
          </a:p>
        </p:txBody>
      </p:sp>
      <p:sp>
        <p:nvSpPr>
          <p:cNvPr id="3" name="Content Placeholder 2"/>
          <p:cNvSpPr>
            <a:spLocks noGrp="1"/>
          </p:cNvSpPr>
          <p:nvPr>
            <p:ph idx="1"/>
          </p:nvPr>
        </p:nvSpPr>
        <p:spPr/>
        <p:txBody>
          <a:bodyPr/>
          <a:lstStyle/>
          <a:p>
            <a:r>
              <a:rPr lang="en-US" dirty="0" smtClean="0"/>
              <a:t>Virtual company </a:t>
            </a:r>
          </a:p>
          <a:p>
            <a:pPr lvl="1"/>
            <a:r>
              <a:rPr lang="en-US" dirty="0" smtClean="0"/>
              <a:t>Uses networks to ally with other companies </a:t>
            </a:r>
          </a:p>
          <a:p>
            <a:pPr lvl="1"/>
            <a:r>
              <a:rPr lang="en-US" dirty="0" smtClean="0"/>
              <a:t>Creates and distributes products without being limited by traditional organizational boundaries or physical locations</a:t>
            </a:r>
          </a:p>
          <a:p>
            <a:r>
              <a:rPr lang="en-US" dirty="0" smtClean="0"/>
              <a:t>Example: Li &amp; Fung </a:t>
            </a:r>
          </a:p>
          <a:p>
            <a:pPr lvl="1"/>
            <a:r>
              <a:rPr lang="en-US" dirty="0" smtClean="0"/>
              <a:t>Manages production, shipment of garments for major fashion companies</a:t>
            </a:r>
          </a:p>
          <a:p>
            <a:pPr lvl="1"/>
            <a:r>
              <a:rPr lang="en-US" dirty="0" smtClean="0"/>
              <a:t>Outsources all work to thousands of suppliers </a:t>
            </a:r>
            <a:endParaRPr lang="en-US" dirty="0"/>
          </a:p>
        </p:txBody>
      </p:sp>
    </p:spTree>
    <p:extLst>
      <p:ext uri="{BB962C8B-B14F-4D97-AF65-F5344CB8AC3E}">
        <p14:creationId xmlns:p14="http://schemas.microsoft.com/office/powerpoint/2010/main" val="2029586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Verizon or AT&amp;T: Which Company Has the Best Digital Strategy? </a:t>
            </a:r>
            <a:r>
              <a:rPr lang="en-US" altLang="en-US" dirty="0" smtClean="0"/>
              <a:t>(2 </a:t>
            </a:r>
            <a:r>
              <a:rPr lang="en-US" altLang="en-US" dirty="0"/>
              <a:t>of 2)</a:t>
            </a:r>
          </a:p>
        </p:txBody>
      </p:sp>
      <p:sp>
        <p:nvSpPr>
          <p:cNvPr id="3" name="Content Placeholder 2"/>
          <p:cNvSpPr>
            <a:spLocks noGrp="1"/>
          </p:cNvSpPr>
          <p:nvPr>
            <p:ph idx="1"/>
          </p:nvPr>
        </p:nvSpPr>
        <p:spPr/>
        <p:txBody>
          <a:bodyPr/>
          <a:lstStyle/>
          <a:p>
            <a:r>
              <a:rPr lang="en-US" altLang="en-US" dirty="0" smtClean="0"/>
              <a:t>Verizon and AT&amp;T use technology to create new digital products and services</a:t>
            </a:r>
            <a:endParaRPr lang="en-US" dirty="0" smtClean="0"/>
          </a:p>
          <a:p>
            <a:r>
              <a:rPr lang="en-US" altLang="en-US" dirty="0" smtClean="0"/>
              <a:t>Demonstrates IT</a:t>
            </a:r>
            <a:r>
              <a:rPr lang="en-US" altLang="ja-JP" dirty="0" smtClean="0"/>
              <a:t>’s role in helping organizations create new products and revenue streams, and remain competitive</a:t>
            </a:r>
            <a:endParaRPr lang="en-US" altLang="en-US" dirty="0"/>
          </a:p>
        </p:txBody>
      </p:sp>
    </p:spTree>
    <p:extLst>
      <p:ext uri="{BB962C8B-B14F-4D97-AF65-F5344CB8AC3E}">
        <p14:creationId xmlns:p14="http://schemas.microsoft.com/office/powerpoint/2010/main" val="26764615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Business Ecosystems and Platforms</a:t>
            </a:r>
            <a:endParaRPr lang="en-US" dirty="0"/>
          </a:p>
        </p:txBody>
      </p:sp>
      <p:sp>
        <p:nvSpPr>
          <p:cNvPr id="3" name="Content Placeholder 2"/>
          <p:cNvSpPr>
            <a:spLocks noGrp="1"/>
          </p:cNvSpPr>
          <p:nvPr>
            <p:ph idx="1"/>
          </p:nvPr>
        </p:nvSpPr>
        <p:spPr/>
        <p:txBody>
          <a:bodyPr/>
          <a:lstStyle/>
          <a:p>
            <a:r>
              <a:rPr lang="en-US" altLang="en-US" dirty="0" smtClean="0"/>
              <a:t>Industry sets of firms providing related services and products</a:t>
            </a:r>
          </a:p>
          <a:p>
            <a:r>
              <a:rPr lang="en-US" altLang="en-US" dirty="0" smtClean="0"/>
              <a:t>Platforms</a:t>
            </a:r>
          </a:p>
          <a:p>
            <a:pPr lvl="1"/>
            <a:r>
              <a:rPr lang="en-US" altLang="en-US" dirty="0" smtClean="0"/>
              <a:t>Microsoft, Facebook</a:t>
            </a:r>
          </a:p>
          <a:p>
            <a:r>
              <a:rPr lang="en-US" altLang="en-US" dirty="0" smtClean="0"/>
              <a:t>Keystone firms</a:t>
            </a:r>
          </a:p>
          <a:p>
            <a:r>
              <a:rPr lang="en-US" altLang="en-US" dirty="0" smtClean="0"/>
              <a:t>Niche firms</a:t>
            </a:r>
          </a:p>
          <a:p>
            <a:r>
              <a:rPr lang="en-US" altLang="en-US" dirty="0" smtClean="0"/>
              <a:t>Individual firms can consider how IT will help them become profitable niche players in larger ecosystems</a:t>
            </a:r>
            <a:endParaRPr lang="en-US" altLang="en-US" dirty="0"/>
          </a:p>
        </p:txBody>
      </p:sp>
    </p:spTree>
    <p:extLst>
      <p:ext uri="{BB962C8B-B14F-4D97-AF65-F5344CB8AC3E}">
        <p14:creationId xmlns:p14="http://schemas.microsoft.com/office/powerpoint/2010/main" val="7882683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3.4 illustrates the relationships between routines, business processes and firms."/>
          <p:cNvSpPr>
            <a:spLocks noGrp="1"/>
          </p:cNvSpPr>
          <p:nvPr>
            <p:ph type="title"/>
          </p:nvPr>
        </p:nvSpPr>
        <p:spPr/>
        <p:txBody>
          <a:bodyPr/>
          <a:lstStyle/>
          <a:p>
            <a:r>
              <a:rPr lang="en-US" dirty="0" smtClean="0"/>
              <a:t>Figure 3.11: An Ecosystem Strategic Model</a:t>
            </a:r>
            <a:endParaRPr lang="en-US" dirty="0"/>
          </a:p>
        </p:txBody>
      </p:sp>
      <p:pic>
        <p:nvPicPr>
          <p:cNvPr id="3" name="Picture 2" descr="Figure 3.11 illustrates the ecosystem mod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97418"/>
            <a:ext cx="7925488" cy="4065181"/>
          </a:xfrm>
          <a:prstGeom prst="rect">
            <a:avLst/>
          </a:prstGeom>
        </p:spPr>
      </p:pic>
    </p:spTree>
    <p:extLst>
      <p:ext uri="{BB962C8B-B14F-4D97-AF65-F5344CB8AC3E}">
        <p14:creationId xmlns:p14="http://schemas.microsoft.com/office/powerpoint/2010/main" val="28156735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Posed by Strategic Information Systems</a:t>
            </a:r>
            <a:endParaRPr lang="en-US" dirty="0"/>
          </a:p>
        </p:txBody>
      </p:sp>
      <p:sp>
        <p:nvSpPr>
          <p:cNvPr id="3" name="Content Placeholder 2"/>
          <p:cNvSpPr>
            <a:spLocks noGrp="1"/>
          </p:cNvSpPr>
          <p:nvPr>
            <p:ph idx="1"/>
          </p:nvPr>
        </p:nvSpPr>
        <p:spPr/>
        <p:txBody>
          <a:bodyPr/>
          <a:lstStyle/>
          <a:p>
            <a:pPr>
              <a:defRPr/>
            </a:pPr>
            <a:r>
              <a:rPr lang="en-US" dirty="0">
                <a:cs typeface="ＭＳ Ｐゴシック" charset="0"/>
              </a:rPr>
              <a:t>Sustaining competitive advantage</a:t>
            </a:r>
          </a:p>
          <a:p>
            <a:pPr lvl="1">
              <a:defRPr/>
            </a:pPr>
            <a:r>
              <a:rPr lang="en-US" dirty="0"/>
              <a:t>Competitors can retaliate and copy strategic systems</a:t>
            </a:r>
          </a:p>
          <a:p>
            <a:pPr lvl="1">
              <a:defRPr/>
            </a:pPr>
            <a:r>
              <a:rPr lang="en-US" dirty="0"/>
              <a:t>Systems may become tools for survival</a:t>
            </a:r>
          </a:p>
          <a:p>
            <a:pPr>
              <a:defRPr/>
            </a:pPr>
            <a:r>
              <a:rPr lang="en-US" dirty="0">
                <a:cs typeface="ＭＳ Ｐゴシック" charset="0"/>
              </a:rPr>
              <a:t>Aligning IT with business objectives</a:t>
            </a:r>
          </a:p>
          <a:p>
            <a:pPr lvl="1">
              <a:defRPr/>
            </a:pPr>
            <a:r>
              <a:rPr lang="en-US" dirty="0"/>
              <a:t>Performing strategic systems analysis</a:t>
            </a:r>
          </a:p>
          <a:p>
            <a:pPr lvl="2">
              <a:defRPr/>
            </a:pPr>
            <a:r>
              <a:rPr lang="en-US" sz="1800" dirty="0"/>
              <a:t>Structure of industry</a:t>
            </a:r>
          </a:p>
          <a:p>
            <a:pPr lvl="2">
              <a:defRPr/>
            </a:pPr>
            <a:r>
              <a:rPr lang="en-US" sz="1800" dirty="0"/>
              <a:t>Firm value chains</a:t>
            </a:r>
          </a:p>
          <a:p>
            <a:pPr>
              <a:defRPr/>
            </a:pPr>
            <a:r>
              <a:rPr lang="en-US" dirty="0">
                <a:cs typeface="ＭＳ Ｐゴシック" charset="0"/>
              </a:rPr>
              <a:t>Managing strategic transitions</a:t>
            </a:r>
          </a:p>
          <a:p>
            <a:pPr lvl="1">
              <a:defRPr/>
            </a:pPr>
            <a:r>
              <a:rPr lang="en-US" dirty="0"/>
              <a:t>Adopting strategic systems requires changes in business goals, relationships with customers and suppliers, and business processes</a:t>
            </a:r>
          </a:p>
        </p:txBody>
      </p:sp>
    </p:spTree>
    <p:extLst>
      <p:ext uri="{BB962C8B-B14F-4D97-AF65-F5344CB8AC3E}">
        <p14:creationId xmlns:p14="http://schemas.microsoft.com/office/powerpoint/2010/main" val="789258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The Relationship Between Organizations and Information Technology</a:t>
            </a:r>
            <a:endParaRPr lang="en-US" altLang="en-US" dirty="0"/>
          </a:p>
        </p:txBody>
      </p:sp>
      <p:sp>
        <p:nvSpPr>
          <p:cNvPr id="3" name="Content Placeholder 2"/>
          <p:cNvSpPr>
            <a:spLocks noGrp="1"/>
          </p:cNvSpPr>
          <p:nvPr>
            <p:ph idx="1"/>
          </p:nvPr>
        </p:nvSpPr>
        <p:spPr/>
        <p:txBody>
          <a:bodyPr/>
          <a:lstStyle/>
          <a:p>
            <a:r>
              <a:rPr lang="en-US" altLang="en-US" dirty="0" smtClean="0"/>
              <a:t>Information technology and organizations influence each other</a:t>
            </a:r>
          </a:p>
          <a:p>
            <a:pPr lvl="1"/>
            <a:r>
              <a:rPr lang="en-US" altLang="en-US" dirty="0" smtClean="0"/>
              <a:t>Relationship influenced by organization</a:t>
            </a:r>
            <a:r>
              <a:rPr lang="en-US" altLang="ja-JP" dirty="0" smtClean="0"/>
              <a:t>’s</a:t>
            </a:r>
          </a:p>
          <a:p>
            <a:pPr lvl="2"/>
            <a:r>
              <a:rPr lang="en-US" altLang="en-US" dirty="0" smtClean="0"/>
              <a:t>Structure</a:t>
            </a:r>
          </a:p>
          <a:p>
            <a:pPr lvl="2"/>
            <a:r>
              <a:rPr lang="en-US" altLang="en-US" dirty="0" smtClean="0"/>
              <a:t>Business processes</a:t>
            </a:r>
          </a:p>
          <a:p>
            <a:pPr lvl="2"/>
            <a:r>
              <a:rPr lang="en-US" altLang="en-US" dirty="0" smtClean="0"/>
              <a:t>Politics</a:t>
            </a:r>
          </a:p>
          <a:p>
            <a:pPr lvl="2"/>
            <a:r>
              <a:rPr lang="en-US" altLang="en-US" dirty="0" smtClean="0"/>
              <a:t>Culture</a:t>
            </a:r>
          </a:p>
          <a:p>
            <a:pPr lvl="2"/>
            <a:r>
              <a:rPr lang="en-US" altLang="en-US" dirty="0" smtClean="0"/>
              <a:t>Environment </a:t>
            </a:r>
          </a:p>
          <a:p>
            <a:pPr lvl="2"/>
            <a:r>
              <a:rPr lang="en-US" altLang="en-US" dirty="0" smtClean="0"/>
              <a:t>Management decisions</a:t>
            </a:r>
            <a:endParaRPr lang="en-US" altLang="en-US" dirty="0"/>
          </a:p>
        </p:txBody>
      </p:sp>
    </p:spTree>
    <p:extLst>
      <p:ext uri="{BB962C8B-B14F-4D97-AF65-F5344CB8AC3E}">
        <p14:creationId xmlns:p14="http://schemas.microsoft.com/office/powerpoint/2010/main" val="97956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3.1: The Two-Way Relationship Between Organizations and Information Technology</a:t>
            </a:r>
            <a:endParaRPr lang="en-US" dirty="0"/>
          </a:p>
        </p:txBody>
      </p:sp>
      <p:pic>
        <p:nvPicPr>
          <p:cNvPr id="3" name="Picture 2" descr="Figure 3.1 illustrates the two way relationship between organizations and information technolog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057400"/>
            <a:ext cx="5932382" cy="3975847"/>
          </a:xfrm>
          <a:prstGeom prst="rect">
            <a:avLst/>
          </a:prstGeom>
        </p:spPr>
      </p:pic>
    </p:spTree>
    <p:extLst>
      <p:ext uri="{BB962C8B-B14F-4D97-AF65-F5344CB8AC3E}">
        <p14:creationId xmlns:p14="http://schemas.microsoft.com/office/powerpoint/2010/main" val="1555542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smtClean="0"/>
              <a:t>Is </a:t>
            </a:r>
            <a:r>
              <a:rPr lang="en-US" dirty="0"/>
              <a:t>an </a:t>
            </a:r>
            <a:r>
              <a:rPr lang="en-US" dirty="0" smtClean="0"/>
              <a:t>Organization</a:t>
            </a:r>
            <a:r>
              <a:rPr lang="en-US" dirty="0"/>
              <a:t>?</a:t>
            </a:r>
          </a:p>
        </p:txBody>
      </p:sp>
      <p:sp>
        <p:nvSpPr>
          <p:cNvPr id="3" name="Content Placeholder 2"/>
          <p:cNvSpPr>
            <a:spLocks noGrp="1"/>
          </p:cNvSpPr>
          <p:nvPr>
            <p:ph idx="1"/>
          </p:nvPr>
        </p:nvSpPr>
        <p:spPr/>
        <p:txBody>
          <a:bodyPr/>
          <a:lstStyle/>
          <a:p>
            <a:r>
              <a:rPr lang="en-US" dirty="0" smtClean="0"/>
              <a:t>Technical definition </a:t>
            </a:r>
          </a:p>
          <a:p>
            <a:pPr lvl="1"/>
            <a:r>
              <a:rPr lang="en-US" dirty="0" smtClean="0"/>
              <a:t>Formal social structure that processes resources from environment to produce outputs</a:t>
            </a:r>
          </a:p>
          <a:p>
            <a:pPr lvl="1"/>
            <a:r>
              <a:rPr lang="en-US" dirty="0" smtClean="0"/>
              <a:t>A formal legal entity with internal rules and procedures, as well as a social structure</a:t>
            </a:r>
          </a:p>
          <a:p>
            <a:r>
              <a:rPr lang="en-US" dirty="0" smtClean="0"/>
              <a:t>Behavioral definition </a:t>
            </a:r>
          </a:p>
          <a:p>
            <a:pPr lvl="1"/>
            <a:r>
              <a:rPr lang="en-US" dirty="0" smtClean="0"/>
              <a:t>A collection of rights, privileges, obligations, and responsibilities that is delicately balanced over a period of time through conflict and conflict resolution</a:t>
            </a:r>
            <a:endParaRPr lang="en-US" altLang="en-US" dirty="0"/>
          </a:p>
        </p:txBody>
      </p:sp>
    </p:spTree>
    <p:extLst>
      <p:ext uri="{BB962C8B-B14F-4D97-AF65-F5344CB8AC3E}">
        <p14:creationId xmlns:p14="http://schemas.microsoft.com/office/powerpoint/2010/main" val="3348285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3.2: The Technical Microeconomic Definition of the Organization</a:t>
            </a:r>
            <a:endParaRPr lang="en-US" dirty="0"/>
          </a:p>
        </p:txBody>
      </p:sp>
      <p:pic>
        <p:nvPicPr>
          <p:cNvPr id="3" name="Picture 2" descr="Figure 3.2 illustrates the technical microeconomic definition of the organiz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514600"/>
            <a:ext cx="7738601" cy="2332884"/>
          </a:xfrm>
          <a:prstGeom prst="rect">
            <a:avLst/>
          </a:prstGeom>
        </p:spPr>
      </p:pic>
    </p:spTree>
    <p:extLst>
      <p:ext uri="{BB962C8B-B14F-4D97-AF65-F5344CB8AC3E}">
        <p14:creationId xmlns:p14="http://schemas.microsoft.com/office/powerpoint/2010/main" val="2997872628"/>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3961</TotalTime>
  <Words>4806</Words>
  <Application>Microsoft Macintosh PowerPoint</Application>
  <PresentationFormat>On-screen Show (4:3)</PresentationFormat>
  <Paragraphs>399</Paragraphs>
  <Slides>52</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ＭＳ Ｐゴシック</vt:lpstr>
      <vt:lpstr>Times New Roman</vt:lpstr>
      <vt:lpstr>Verdana</vt:lpstr>
      <vt:lpstr>Wingdings</vt:lpstr>
      <vt:lpstr>Arial</vt:lpstr>
      <vt:lpstr>508 Lecture</vt:lpstr>
      <vt:lpstr>Management Information Systems: Managing the Digital Firm</vt:lpstr>
      <vt:lpstr>Learning Objectives</vt:lpstr>
      <vt:lpstr>Video Cases</vt:lpstr>
      <vt:lpstr>Verizon or AT&amp;T: Which Company Has the Best Digital Strategy? (1 of 2)</vt:lpstr>
      <vt:lpstr>Verizon or AT&amp;T: Which Company Has the Best Digital Strategy? (2 of 2)</vt:lpstr>
      <vt:lpstr>The Relationship Between Organizations and Information Technology</vt:lpstr>
      <vt:lpstr>Figure 3.1: The Two-Way Relationship Between Organizations and Information Technology</vt:lpstr>
      <vt:lpstr>What Is an Organization?</vt:lpstr>
      <vt:lpstr>Figure 3.2: The Technical Microeconomic Definition of the Organization</vt:lpstr>
      <vt:lpstr>Figure 3.3: The Behavioral View of Organizations</vt:lpstr>
      <vt:lpstr>Features of Organizations</vt:lpstr>
      <vt:lpstr>Routines and Business Processes</vt:lpstr>
      <vt:lpstr>Figure 3.4: Routines, Business Processes, and Firms</vt:lpstr>
      <vt:lpstr>Organizational Politics</vt:lpstr>
      <vt:lpstr>Organizational Culture</vt:lpstr>
      <vt:lpstr>Organizational Environments</vt:lpstr>
      <vt:lpstr>Figure 3.5: Environments and Organizations Have a Reciprocal Relationship</vt:lpstr>
      <vt:lpstr>Disruptive Technologies</vt:lpstr>
      <vt:lpstr>Organizational Structure</vt:lpstr>
      <vt:lpstr>Other Organizational Features</vt:lpstr>
      <vt:lpstr>Economic Impacts</vt:lpstr>
      <vt:lpstr>Transaction Cost Theory</vt:lpstr>
      <vt:lpstr>Agency Theory</vt:lpstr>
      <vt:lpstr>Organizational and Behavioral Impacts</vt:lpstr>
      <vt:lpstr>Figure 3.6: Flattening Organizations</vt:lpstr>
      <vt:lpstr>Interactive Session: Management: Can Technology Replace Managers?</vt:lpstr>
      <vt:lpstr>Understanding Organizational Resistance to Change</vt:lpstr>
      <vt:lpstr>Figure 3.7: Organizational Resistance to Information System Innovations</vt:lpstr>
      <vt:lpstr>The Internet and Organizations</vt:lpstr>
      <vt:lpstr>Implications for the Design and Understanding of Information Systems</vt:lpstr>
      <vt:lpstr>Porter’s Competitive Forces Model (1 of 3)</vt:lpstr>
      <vt:lpstr>Porter’s Competitive Forces Model (2 of 3)</vt:lpstr>
      <vt:lpstr>Porter’s Competitive Forces Model (3 of 3)</vt:lpstr>
      <vt:lpstr>Figure 3.8: Porter’s Competitive Forces Model</vt:lpstr>
      <vt:lpstr>Information System Strategies for Dealing with Competitive Forces (1 of 3)</vt:lpstr>
      <vt:lpstr>Information System Strategies for Dealing with Competitive Forces (2 of 3)</vt:lpstr>
      <vt:lpstr>Information System Strategies for Dealing with Competitive Forces (3 of 3)</vt:lpstr>
      <vt:lpstr>The Internet’s Impact on Competitive Advantage</vt:lpstr>
      <vt:lpstr>Smart Products and the Internet of Things</vt:lpstr>
      <vt:lpstr>Interactive Session: Technology: Smart Products, Smart Companies</vt:lpstr>
      <vt:lpstr>The Business Value Chain Model</vt:lpstr>
      <vt:lpstr>Figure 3.9: The Value Chain Model</vt:lpstr>
      <vt:lpstr>Extending the Value Chain: The Value Web</vt:lpstr>
      <vt:lpstr>Figure 3.10: The Value Web</vt:lpstr>
      <vt:lpstr>Synergies</vt:lpstr>
      <vt:lpstr>Core Competencies</vt:lpstr>
      <vt:lpstr>Network-Based Strategies (1 of 3)</vt:lpstr>
      <vt:lpstr>Network Economics</vt:lpstr>
      <vt:lpstr>Virtual Company Model</vt:lpstr>
      <vt:lpstr>Business Ecosystems and Platforms</vt:lpstr>
      <vt:lpstr>Figure 3.11: An Ecosystem Strategic Model</vt:lpstr>
      <vt:lpstr>Challenges Posed by Strategic Information Systems</vt:lpstr>
    </vt:vector>
  </TitlesOfParts>
  <Company>Pearson</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Management Information Systems:  Managing the Digital Firm, 15th edition</dc:subject>
  <dc:creator>Kenneth C. Laudon/Jane P. Laudon</dc:creator>
  <cp:keywords>Management Information Systems</cp:keywords>
  <cp:lastModifiedBy>Ann Pulido</cp:lastModifiedBy>
  <cp:revision>224</cp:revision>
  <dcterms:created xsi:type="dcterms:W3CDTF">2014-07-14T20:04:21Z</dcterms:created>
  <dcterms:modified xsi:type="dcterms:W3CDTF">2017-03-03T19:14:05Z</dcterms:modified>
  <cp:category>Information Systems</cp:category>
</cp:coreProperties>
</file>