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9" r:id="rId2"/>
    <p:sldId id="350" r:id="rId3"/>
    <p:sldId id="376" r:id="rId4"/>
    <p:sldId id="355" r:id="rId5"/>
    <p:sldId id="351" r:id="rId6"/>
    <p:sldId id="369" r:id="rId7"/>
    <p:sldId id="417" r:id="rId8"/>
    <p:sldId id="418" r:id="rId9"/>
    <p:sldId id="409" r:id="rId10"/>
    <p:sldId id="419" r:id="rId11"/>
    <p:sldId id="420" r:id="rId12"/>
    <p:sldId id="421" r:id="rId13"/>
    <p:sldId id="410" r:id="rId14"/>
    <p:sldId id="422" r:id="rId15"/>
    <p:sldId id="423" r:id="rId16"/>
    <p:sldId id="424" r:id="rId17"/>
    <p:sldId id="425" r:id="rId18"/>
    <p:sldId id="427" r:id="rId19"/>
    <p:sldId id="408" r:id="rId20"/>
    <p:sldId id="428" r:id="rId21"/>
    <p:sldId id="430" r:id="rId22"/>
    <p:sldId id="432" r:id="rId23"/>
    <p:sldId id="433" r:id="rId24"/>
    <p:sldId id="434" r:id="rId25"/>
    <p:sldId id="411" r:id="rId26"/>
    <p:sldId id="412" r:id="rId27"/>
    <p:sldId id="413" r:id="rId28"/>
    <p:sldId id="415" r:id="rId29"/>
    <p:sldId id="435" r:id="rId30"/>
    <p:sldId id="416" r:id="rId31"/>
    <p:sldId id="437" r:id="rId32"/>
    <p:sldId id="43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7553" autoAdjust="0"/>
  </p:normalViewPr>
  <p:slideViewPr>
    <p:cSldViewPr>
      <p:cViewPr>
        <p:scale>
          <a:sx n="86" d="100"/>
          <a:sy n="86" d="100"/>
        </p:scale>
        <p:origin x="1696" y="-280"/>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chapter discusses the role and importance of managing projects. Have students describe why project management is important to information systems projects. Have some students worked on projects (not necessarily IT projects) at work which were poorly managed? How many have worked on well-managed projects? What were the really significant factors that made for a </a:t>
            </a:r>
            <a:r>
              <a:rPr lang="ja-JP" altLang="en-US" dirty="0" smtClean="0"/>
              <a:t>“</a:t>
            </a:r>
            <a:r>
              <a:rPr lang="en-US" altLang="ja-JP" dirty="0" smtClean="0"/>
              <a:t>well-managed</a:t>
            </a:r>
            <a:r>
              <a:rPr lang="ja-JP" altLang="en-US" dirty="0" smtClean="0"/>
              <a:t>”</a:t>
            </a:r>
            <a:r>
              <a:rPr lang="en-US" altLang="ja-JP" dirty="0" smtClean="0"/>
              <a:t> (or </a:t>
            </a:r>
            <a:r>
              <a:rPr lang="ja-JP" altLang="en-US" dirty="0" smtClean="0"/>
              <a:t>“</a:t>
            </a:r>
            <a:r>
              <a:rPr lang="en-US" altLang="ja-JP" dirty="0" smtClean="0"/>
              <a:t>poorly managed</a:t>
            </a:r>
            <a:r>
              <a:rPr lang="ja-JP" altLang="en-US" dirty="0" smtClean="0"/>
              <a:t>”</a:t>
            </a:r>
            <a:r>
              <a:rPr lang="en-US" altLang="ja-JP" dirty="0" smtClean="0"/>
              <a:t>) project? </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continues the look at the steps a firm should take in selecting the right systems projects to pursue. Ask students why it is important to inventory existing hardware and software. Ask students to give an example of a long-term information requirement versus a short-term information requirement. The slide also introduces KPIs as a way to evaluate information requirements of a firm. The book also describes other methodologies such as the balanced scorecard method which can also be useful for understanding what projects should be developed. </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30083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portfolio analysis, a method used to evaluate alternative systems projects according to their levels of risk and benefit. In portfolio analysis, you seek to have a balance between types of systems, based on the level of risk you can afford, similar to a financial portfolio. Ask students what kinds of systems projects would be riskier than others. How could you determine the relative benefit of an information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825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14.3,</a:t>
            </a:r>
            <a:r>
              <a:rPr lang="en-US" altLang="en-US" baseline="0" dirty="0" smtClean="0"/>
              <a:t> Page 535.</a:t>
            </a:r>
          </a:p>
          <a:p>
            <a:r>
              <a:rPr lang="en-US" sz="1200" b="0" i="0" u="none" strike="noStrike" kern="1200" baseline="0" dirty="0" smtClean="0">
                <a:solidFill>
                  <a:schemeClr val="tx1"/>
                </a:solidFill>
                <a:latin typeface="+mn-lt"/>
                <a:ea typeface="+mn-ea"/>
                <a:cs typeface="+mn-cs"/>
              </a:rPr>
              <a:t>Companies should examine their portfolio of projects in terms of potential benefits and likely risks. Certain kinds of projects should be avoided altogether and others developed rapidly. There is no ideal mix. Companies in different industries have different profiles.</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priorities a firm should give to information systems with different levels of risk and benefit. The only projects to avoid are high-risk, low-benefit projects. The emphasis given to any of the other three categories depends upon the individual firm. What types of influences on or within a firm might alter the firm</a:t>
            </a:r>
            <a:r>
              <a:rPr lang="en-US" altLang="ja-JP" dirty="0" smtClean="0"/>
              <a:t>’s emphasis on one category (e.g., high-benefit, high-risk) over another?</a:t>
            </a:r>
            <a:endParaRPr lang="en-US" altLang="en-US" dirty="0" smtClean="0"/>
          </a:p>
          <a:p>
            <a:endParaRPr 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91087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portfolio analysis, systems are compared along the lines of risk and benefit. This slide examines the ways a project</a:t>
            </a:r>
            <a:r>
              <a:rPr lang="en-US" altLang="ja-JP" dirty="0" smtClean="0"/>
              <a:t>’s benefits can be identified and quantified or evaluated. In addition to direct costs (costs for hardware, services, personnel, etc.) there are tangible benefits and intangible benefits. Ask students to provide examples of tangible and intangible benefits. Note that Chapter 5 introduced the total cost of ownership (TCO) method for evaluating the cost of information systems projects. The TCO method does include expenditures beyond the initial cost of purchasing and installing hardware and software, but does not typically deal with benefits, cost categories such as complexity costs, or </a:t>
            </a:r>
            <a:r>
              <a:rPr lang="ja-JP" altLang="en-US" dirty="0" smtClean="0"/>
              <a:t>“</a:t>
            </a:r>
            <a:r>
              <a:rPr lang="en-US" altLang="ja-JP" dirty="0" smtClean="0"/>
              <a:t>soft</a:t>
            </a:r>
            <a:r>
              <a:rPr lang="ja-JP" altLang="en-US" dirty="0" smtClean="0"/>
              <a:t>”</a:t>
            </a:r>
            <a:r>
              <a:rPr lang="en-US" altLang="ja-JP" dirty="0" smtClean="0"/>
              <a:t> and strategic factors discussed later.</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58173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practice of using financial analysis to determine what the return on investment is for an information systems project. Ask students why using these capital budgeting methods may be more accurate in understanding the value of an information system rather than a TCO approach. At the same time, what are some of the pitfalls of using only an ROI approach to investing in IT? Although costs might be relatively easy to establish, benefits are not so easy to identify, and especially in a quantitative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Financial accounting methods do not take into account all of the factors that can affect costs and benefits. Ask the students to describe some of the factors that may affect revenues or costs (costs from organizational disruptions: cost to train end users, productivity costs due to users</a:t>
            </a:r>
            <a:r>
              <a:rPr lang="en-US" altLang="ja-JP" dirty="0" smtClean="0"/>
              <a:t>’ learning curves for a new system, time managers need to spend overseeing new system-related changes) as well as some of the benefits that may not be addressed by financial methods (more timely decisions from a new system, enhanced employee learning and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67502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discusses a second major factor in evaluating projects, risk. (Remember that portfolio analysis ranks systems according to two criteria, benefit and risk.) Most managers don</a:t>
            </a:r>
            <a:r>
              <a:rPr lang="en-US" altLang="ja-JP" dirty="0" smtClean="0"/>
              <a:t>’t like to think about risk and most make no attempt to measure it. Most managers are optimists and think about benefits. As we all know from the recent financial meltdown, financial managers did not seriously consider risk, and they might be fired if they did. A great many systems projects fail which could have been avoided had managers a better understanding of project risk. </a:t>
            </a:r>
          </a:p>
          <a:p>
            <a:pPr eaLnBrk="1" hangingPunct="1"/>
            <a:endParaRPr lang="en-US" altLang="en-US" dirty="0" smtClean="0"/>
          </a:p>
          <a:p>
            <a:pPr eaLnBrk="1" hangingPunct="1"/>
            <a:r>
              <a:rPr lang="en-US" altLang="en-US" dirty="0" smtClean="0"/>
              <a:t>What is meant by risk? Ask students how the size of a project affects its risk. What does organizational complexity mean in this context? Which of these components are organizational versus technical? Can all of them be countered through better project management?</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97130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that introduction or alteration of an information system has a powerful behavioral and organizational impact. Change management is required to counter resistance and opposition. Ask students for examples of behavioral and organizational impacts that a new information system might have. What types of changes should an analyst look for in assessing the impact of a new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concept of implementation and the role of the systems analyst as a change agent, a key role in change management efforts. Ask students what types of activities a change agent would engage in to encourage the adoption of a new information system throughout the enterprise. Why don</a:t>
            </a:r>
            <a:r>
              <a:rPr lang="en-US" altLang="ja-JP" dirty="0" smtClean="0"/>
              <a:t>’t employees and managers simply adopt new systems without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71346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Two important factors in successful implementation are user involvement and management support. This slide discusses the role of users and the effects of the user–designer communications gap. Ask students to provide examples of user concerns and designer concerns regarding an information system. What are the goals of these two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second major factor in successful implementation—management support. It is particularly important to note that if management gives high priority to a project then the project will more likely be treated the same way by users. In what ways can management show support for a project? Which of these are most likely to influence users and technical staff? Why would managers sometimes not show enthusiastic support for a project? (Sometimes, personal, political, and organizational culture differences reduce support for some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60335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emphasizes the high failure rate for large-scale enterprise and business process redesign projects and the importance of implementation and change management. To some extent, the failure rate has declined in recent years as the major vendor firms stabilized their offerings, making the technology less of a risk. In turn, large corporations have developed a deep experience base with large scale systems. Nevertheless, large-scale system implementations almost invariably run over budget, and are behind schedule. </a:t>
            </a:r>
          </a:p>
          <a:p>
            <a:pPr eaLnBrk="1" hangingPunct="1"/>
            <a:endParaRPr lang="en-US" altLang="en-US" dirty="0" smtClean="0"/>
          </a:p>
          <a:p>
            <a:pPr eaLnBrk="1" hangingPunct="1"/>
            <a:r>
              <a:rPr lang="en-US" altLang="en-US" dirty="0" smtClean="0"/>
              <a:t>Ask students to recall what implementation means. Ask students why both employees and managers become concerned about changes to functions and career paths.</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51283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next slides discuss various project management, requirements gathering, and planning methodologies that can be used to counter different types of implementation problems. First, technical complexity can be managed by using internal integration tools. Why are these called </a:t>
            </a:r>
            <a:r>
              <a:rPr lang="ja-JP" altLang="en-US" dirty="0" smtClean="0"/>
              <a:t>“</a:t>
            </a:r>
            <a:r>
              <a:rPr lang="en-US" altLang="ja-JP" dirty="0" smtClean="0"/>
              <a:t>internal integration</a:t>
            </a:r>
            <a:r>
              <a:rPr lang="ja-JP" altLang="en-US" dirty="0" smtClean="0"/>
              <a:t>”</a:t>
            </a:r>
            <a:r>
              <a:rPr lang="en-US" altLang="ja-JP" dirty="0" smtClean="0"/>
              <a:t> tools?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841402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14.4,</a:t>
            </a:r>
            <a:r>
              <a:rPr lang="en-US" altLang="en-US" baseline="0" dirty="0" smtClean="0"/>
              <a:t> Page 545.</a:t>
            </a:r>
          </a:p>
          <a:p>
            <a:r>
              <a:rPr lang="en-US" sz="1200" b="0" i="0" u="none" strike="noStrike" kern="1200" baseline="0" dirty="0" smtClean="0">
                <a:solidFill>
                  <a:schemeClr val="tx1"/>
                </a:solidFill>
                <a:latin typeface="+mn-lt"/>
                <a:ea typeface="+mn-ea"/>
                <a:cs typeface="+mn-cs"/>
              </a:rPr>
              <a:t>The Gantt chart in this figure shows the task, person-days, and initials of each responsible person as well as the start and finish dates for each task. The resource summary provides a good manager with the total person-days for each month and for each person working on the project to manage the project successfully. The project described here is a data administration project.</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and the next two show the top, middle, and bottom portions of a Gantt Chart. The orange lines show the beginning, duration, and end of each task. Organizing a project in this way can allow a manager to see what is or should be worked on at any given time </a:t>
            </a:r>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84509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14.4,</a:t>
            </a:r>
            <a:r>
              <a:rPr lang="en-US" altLang="en-US" baseline="0" dirty="0" smtClean="0"/>
              <a:t> Page 545.</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shows the middle of the Figure 14-4 Gantt chart.</a:t>
            </a: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0346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14.4,</a:t>
            </a:r>
            <a:r>
              <a:rPr lang="en-US" altLang="en-US" baseline="0" dirty="0" smtClean="0"/>
              <a:t> Page 545.</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shows the Resource Summary section at the bottom of the Figure 14-4 Gantt chart. Here you can see total numbers of human work days across the bottom of the chart.</a:t>
            </a:r>
          </a:p>
          <a:p>
            <a:endParaRPr lang="en-US" alt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597067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14.5,</a:t>
            </a:r>
            <a:r>
              <a:rPr lang="en-US" altLang="en-US" baseline="0" dirty="0" smtClean="0"/>
              <a:t> Page 546.</a:t>
            </a:r>
          </a:p>
          <a:p>
            <a:r>
              <a:rPr lang="en-US" sz="1200" b="0" i="0" u="none" strike="noStrike" kern="1200" baseline="0" dirty="0" smtClean="0">
                <a:solidFill>
                  <a:schemeClr val="tx1"/>
                </a:solidFill>
                <a:latin typeface="+mn-lt"/>
                <a:ea typeface="+mn-ea"/>
                <a:cs typeface="+mn-cs"/>
              </a:rPr>
              <a:t>This is a simplified PERT chart for creating a small website. It shows the ordering of project tasks and the relationship of a task with preceding and succeeding tasks.</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is a simplified PERT chart, which shows the dependencies between project tasks. Ask students to define what </a:t>
            </a:r>
            <a:r>
              <a:rPr lang="ja-JP" altLang="en-US" dirty="0" smtClean="0"/>
              <a:t>“</a:t>
            </a:r>
            <a:r>
              <a:rPr lang="en-US" altLang="ja-JP" dirty="0" smtClean="0"/>
              <a:t>dependencies</a:t>
            </a:r>
            <a:r>
              <a:rPr lang="ja-JP" altLang="en-US" dirty="0" smtClean="0"/>
              <a:t>”</a:t>
            </a:r>
            <a:r>
              <a:rPr lang="en-US" altLang="ja-JP" dirty="0" smtClean="0"/>
              <a:t> means and to point out the dependencies in this chart. Why are dependencies important to consider when managing a project?</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389671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a third type of tool to meet implementation challenges—external integration tools—and discusses the forms that user resistance may take. Ask students if they have ever witnessed user resistance to an information system at their work places.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methods to counter user resistance. Ask students why simply declaring a system </a:t>
            </a:r>
            <a:r>
              <a:rPr lang="ja-JP" altLang="en-US" dirty="0" smtClean="0"/>
              <a:t>“</a:t>
            </a:r>
            <a:r>
              <a:rPr lang="en-US" altLang="ja-JP" dirty="0" smtClean="0"/>
              <a:t>mandatory</a:t>
            </a:r>
            <a:r>
              <a:rPr lang="ja-JP" altLang="en-US" dirty="0" smtClean="0"/>
              <a:t>”</a:t>
            </a:r>
            <a:r>
              <a:rPr lang="en-US" altLang="ja-JP" dirty="0" smtClean="0"/>
              <a:t> may not be the best approach to effect user participation.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00175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127076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ways in which a new information system can impact an organization. Table 14-5 in the text lists the organizational factors in systems planning and implementation. Ask students to identify some of these. (Employee participation and involvement, job design, standards and performance monitoring, ergonomics, employee grievance resolution procedures, health and safety, government regulatory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the use of an organizational impact analysis to anticipate how an upcoming system will affect an organization. It also discusses the use of sociotechnical design, a method to address human and organizational practices into information systems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391190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discusses commercial software that is available to assist in managing projects, the most popular of which is Microsoft Project. There are also numerous online project management tools available over the Internet, from time-tracking tools to groupware. Ask students if they have ever used any project management software.</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67201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the high risk of failure for most IT projects and details the main ways a system can be considered to have </a:t>
            </a:r>
            <a:r>
              <a:rPr lang="ja-JP" altLang="en-US" dirty="0" smtClean="0"/>
              <a:t>“</a:t>
            </a:r>
            <a:r>
              <a:rPr lang="en-US" altLang="ja-JP" dirty="0" smtClean="0"/>
              <a:t>failed.</a:t>
            </a:r>
            <a:r>
              <a:rPr lang="ja-JP" altLang="en-US" dirty="0" smtClean="0"/>
              <a:t>”</a:t>
            </a:r>
            <a:r>
              <a:rPr lang="en-US" altLang="ja-JP" dirty="0" smtClean="0"/>
              <a:t> Some studies have shown that only 29 percent of all technology investments are completed on time, on budget, and with all features and functions specified, and nearly 40 percent suffer some kind of failure mode. Ask students what is meant by </a:t>
            </a:r>
            <a:r>
              <a:rPr lang="ja-JP" altLang="en-US" dirty="0" smtClean="0"/>
              <a:t>“</a:t>
            </a:r>
            <a:r>
              <a:rPr lang="en-US" altLang="ja-JP" dirty="0" smtClean="0"/>
              <a:t>Fail to provide organizational benefits</a:t>
            </a:r>
            <a:r>
              <a:rPr lang="ja-JP" altLang="en-US" dirty="0" smtClean="0"/>
              <a:t>”</a:t>
            </a:r>
            <a:r>
              <a:rPr lang="en-US" altLang="ja-JP" dirty="0" smtClean="0"/>
              <a:t> and provide an example. </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14.1,</a:t>
            </a:r>
            <a:r>
              <a:rPr lang="en-US" altLang="en-US" baseline="0" dirty="0" smtClean="0"/>
              <a:t> Page 530.</a:t>
            </a:r>
          </a:p>
          <a:p>
            <a:r>
              <a:rPr lang="en-US" sz="1200" b="0" i="0" u="none" strike="noStrike" kern="1200" baseline="0" dirty="0" smtClean="0">
                <a:solidFill>
                  <a:schemeClr val="tx1"/>
                </a:solidFill>
                <a:latin typeface="+mn-lt"/>
                <a:ea typeface="+mn-ea"/>
                <a:cs typeface="+mn-cs"/>
              </a:rPr>
              <a:t>Without proper management, a systems development project takes longer to complete and most often exceeds the allocated budget. The resulting information system most likely is technically inferior and may not be able to demonstrate any benefits to the organization.</a:t>
            </a:r>
          </a:p>
          <a:p>
            <a:endParaRPr lang="en-US" alt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the main consequences when an information project is not properly managed. Have any students encountered an information system that was too difficult to use or that didn</a:t>
            </a:r>
            <a:r>
              <a:rPr lang="en-US" altLang="ja-JP" dirty="0" smtClean="0"/>
              <a:t>’t work as intended? Have any students experienced a poorly managed project? </a:t>
            </a: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introduces the main activities involved in project management, and lists the five major variables that project management must deal with. Ask students to describe what </a:t>
            </a:r>
            <a:r>
              <a:rPr lang="ja-JP" altLang="en-US" dirty="0" smtClean="0"/>
              <a:t>“</a:t>
            </a:r>
            <a:r>
              <a:rPr lang="en-US" altLang="ja-JP" dirty="0" smtClean="0"/>
              <a:t>scope</a:t>
            </a:r>
            <a:r>
              <a:rPr lang="ja-JP" altLang="en-US" dirty="0" smtClean="0"/>
              <a:t>”</a:t>
            </a:r>
            <a:r>
              <a:rPr lang="en-US" altLang="ja-JP" dirty="0" smtClean="0"/>
              <a:t> means. You can also ask students what project management activities concern the five variables. For example, to control scope, project managers define the work as included in the project. To manage the time spent on the project, project management estimates the time to complete each task and schedules the tasks for optimal efficiency.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0949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all but the smallest of firms there is a considerable organizational apparatus involved in projects which is one reason they can be so difficult to manage. In a textbook situation, the corporate planning group decides which general capabilities and functionalities are needed to achieve the firm</a:t>
            </a:r>
            <a:r>
              <a:rPr lang="en-US" altLang="ja-JP" dirty="0" smtClean="0"/>
              <a:t>’s overall strategy. Then an IT steering committee considers the matter and alternative ways to achieve what senior managers want and comes up with one or several projects. This committee assigns a project leader, who in turn selects a project team. The team develops the project and reports back up the line as progress is made.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80659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14.2,</a:t>
            </a:r>
            <a:r>
              <a:rPr lang="en-US" altLang="en-US" baseline="0" dirty="0" smtClean="0"/>
              <a:t> Page 532.</a:t>
            </a:r>
          </a:p>
          <a:p>
            <a:r>
              <a:rPr lang="en-US" sz="1200" b="0" i="0" u="none" strike="noStrike" kern="1200" baseline="0" dirty="0" smtClean="0">
                <a:solidFill>
                  <a:schemeClr val="tx1"/>
                </a:solidFill>
                <a:latin typeface="+mn-lt"/>
                <a:ea typeface="+mn-ea"/>
                <a:cs typeface="+mn-cs"/>
              </a:rPr>
              <a:t>Each level of management in the hierarchy is responsible for specific aspects of systems projects, and this structure helps give priority to the most important systems projects for the organization.</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illustrates what management levels the four main groups are at. Have the students describe the types of decision making (structured, unstructured, etc.) that each of the four groups would be involved in. </a:t>
            </a: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59753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slide emphasizes the importance of making sure systems projects will support the firm</a:t>
            </a:r>
            <a:r>
              <a:rPr lang="en-US" altLang="ja-JP" dirty="0" smtClean="0"/>
              <a:t>’s overall business goals. A key document in ensuring this is the information systems plan. What management decisions are involved in the management strategy? (Hardware acquisition; telecommunications; centralization of authority, data, and hardware; required organizational change)</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27717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14</a:t>
            </a:r>
            <a:endParaRPr lang="en-US" dirty="0"/>
          </a:p>
        </p:txBody>
      </p:sp>
      <p:sp>
        <p:nvSpPr>
          <p:cNvPr id="5" name="Text Placeholder 4"/>
          <p:cNvSpPr>
            <a:spLocks noGrp="1"/>
          </p:cNvSpPr>
          <p:nvPr>
            <p:ph type="body" sz="quarter" idx="15"/>
          </p:nvPr>
        </p:nvSpPr>
        <p:spPr/>
        <p:txBody>
          <a:bodyPr/>
          <a:lstStyle/>
          <a:p>
            <a:r>
              <a:rPr lang="en-US" dirty="0"/>
              <a:t>Managing Projects</a:t>
            </a:r>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Information </a:t>
            </a:r>
            <a:r>
              <a:rPr lang="en-US" dirty="0" smtClean="0"/>
              <a:t>Systems Plan (1 of 2)</a:t>
            </a:r>
            <a:endParaRPr lang="en-US" dirty="0"/>
          </a:p>
        </p:txBody>
      </p:sp>
      <p:sp>
        <p:nvSpPr>
          <p:cNvPr id="3" name="Content Placeholder 2"/>
          <p:cNvSpPr>
            <a:spLocks noGrp="1"/>
          </p:cNvSpPr>
          <p:nvPr>
            <p:ph idx="1"/>
          </p:nvPr>
        </p:nvSpPr>
        <p:spPr/>
        <p:txBody>
          <a:bodyPr/>
          <a:lstStyle/>
          <a:p>
            <a:r>
              <a:rPr lang="en-US" sz="2400" dirty="0" smtClean="0"/>
              <a:t>Identifies systems projects that will deliver most business value</a:t>
            </a:r>
          </a:p>
          <a:p>
            <a:r>
              <a:rPr lang="en-US" sz="2400" dirty="0" smtClean="0"/>
              <a:t>Links development to business plan</a:t>
            </a:r>
          </a:p>
          <a:p>
            <a:r>
              <a:rPr lang="en-US" sz="2400" dirty="0" smtClean="0"/>
              <a:t>Road map indicating direction of systems development, includes:</a:t>
            </a:r>
          </a:p>
          <a:p>
            <a:pPr lvl="1"/>
            <a:r>
              <a:rPr lang="en-US" sz="1800" dirty="0" smtClean="0"/>
              <a:t>Purpose of plan</a:t>
            </a:r>
          </a:p>
          <a:p>
            <a:pPr lvl="1"/>
            <a:r>
              <a:rPr lang="en-US" sz="1800" dirty="0" smtClean="0"/>
              <a:t>Strategic business plan rationale</a:t>
            </a:r>
          </a:p>
          <a:p>
            <a:pPr lvl="1"/>
            <a:r>
              <a:rPr lang="en-US" sz="1800" dirty="0" smtClean="0"/>
              <a:t>Current systems/situation</a:t>
            </a:r>
          </a:p>
          <a:p>
            <a:pPr lvl="1"/>
            <a:r>
              <a:rPr lang="en-US" sz="1800" dirty="0" smtClean="0"/>
              <a:t>New developments</a:t>
            </a:r>
          </a:p>
          <a:p>
            <a:pPr lvl="1"/>
            <a:r>
              <a:rPr lang="en-US" sz="1800" dirty="0" smtClean="0"/>
              <a:t>Management strategy</a:t>
            </a:r>
          </a:p>
          <a:p>
            <a:pPr lvl="1"/>
            <a:r>
              <a:rPr lang="en-US" sz="1800" dirty="0" smtClean="0"/>
              <a:t>Implementation plan</a:t>
            </a:r>
          </a:p>
          <a:p>
            <a:pPr lvl="1"/>
            <a:r>
              <a:rPr lang="en-US" sz="1800" dirty="0" smtClean="0"/>
              <a:t>Budget</a:t>
            </a:r>
            <a:endParaRPr lang="en-US" sz="1800" dirty="0"/>
          </a:p>
        </p:txBody>
      </p:sp>
    </p:spTree>
    <p:extLst>
      <p:ext uri="{BB962C8B-B14F-4D97-AF65-F5344CB8AC3E}">
        <p14:creationId xmlns:p14="http://schemas.microsoft.com/office/powerpoint/2010/main" val="3815667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Information Systems Plan </a:t>
            </a:r>
            <a:r>
              <a:rPr lang="en-US" dirty="0" smtClean="0"/>
              <a:t>(2 </a:t>
            </a:r>
            <a:r>
              <a:rPr lang="en-US" dirty="0"/>
              <a:t>of 2)</a:t>
            </a:r>
          </a:p>
        </p:txBody>
      </p:sp>
      <p:sp>
        <p:nvSpPr>
          <p:cNvPr id="3" name="Content Placeholder 2"/>
          <p:cNvSpPr>
            <a:spLocks noGrp="1"/>
          </p:cNvSpPr>
          <p:nvPr>
            <p:ph idx="1"/>
          </p:nvPr>
        </p:nvSpPr>
        <p:spPr/>
        <p:txBody>
          <a:bodyPr/>
          <a:lstStyle/>
          <a:p>
            <a:r>
              <a:rPr lang="en-US" dirty="0" smtClean="0"/>
              <a:t>For effective plan</a:t>
            </a:r>
          </a:p>
          <a:p>
            <a:pPr lvl="1"/>
            <a:r>
              <a:rPr lang="en-US" dirty="0" smtClean="0"/>
              <a:t>Document existing systems and infrastructure components</a:t>
            </a:r>
          </a:p>
          <a:p>
            <a:pPr lvl="1"/>
            <a:r>
              <a:rPr lang="en-US" dirty="0" smtClean="0"/>
              <a:t>Identify decision-making improvements</a:t>
            </a:r>
          </a:p>
          <a:p>
            <a:pPr lvl="1"/>
            <a:r>
              <a:rPr lang="en-US" dirty="0" smtClean="0"/>
              <a:t>Develop metrics established for quantifying values</a:t>
            </a:r>
          </a:p>
          <a:p>
            <a:pPr lvl="1"/>
            <a:r>
              <a:rPr lang="en-US" dirty="0" smtClean="0"/>
              <a:t>Clear understanding of long-term and short-term information requirements</a:t>
            </a:r>
          </a:p>
          <a:p>
            <a:r>
              <a:rPr lang="en-US" dirty="0" smtClean="0"/>
              <a:t>Key performance indicators (KPIs)</a:t>
            </a:r>
          </a:p>
          <a:p>
            <a:pPr lvl="1"/>
            <a:r>
              <a:rPr lang="en-US" dirty="0" smtClean="0"/>
              <a:t>Strategic analysis identifies small number of KPIs, determined by managers</a:t>
            </a:r>
          </a:p>
        </p:txBody>
      </p:sp>
    </p:spTree>
    <p:extLst>
      <p:ext uri="{BB962C8B-B14F-4D97-AF65-F5344CB8AC3E}">
        <p14:creationId xmlns:p14="http://schemas.microsoft.com/office/powerpoint/2010/main" val="1900633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Portfolio Analysis</a:t>
            </a:r>
            <a:endParaRPr lang="en-US" dirty="0"/>
          </a:p>
        </p:txBody>
      </p:sp>
      <p:sp>
        <p:nvSpPr>
          <p:cNvPr id="3" name="Content Placeholder 2"/>
          <p:cNvSpPr>
            <a:spLocks noGrp="1"/>
          </p:cNvSpPr>
          <p:nvPr>
            <p:ph idx="1"/>
          </p:nvPr>
        </p:nvSpPr>
        <p:spPr/>
        <p:txBody>
          <a:bodyPr/>
          <a:lstStyle/>
          <a:p>
            <a:r>
              <a:rPr lang="en-US" altLang="en-US" dirty="0" smtClean="0"/>
              <a:t>Used to evaluate alternative system projects</a:t>
            </a:r>
          </a:p>
          <a:p>
            <a:r>
              <a:rPr lang="en-US" altLang="en-US" dirty="0" smtClean="0"/>
              <a:t>Inventories all of the organization</a:t>
            </a:r>
            <a:r>
              <a:rPr lang="en-US" altLang="ja-JP" dirty="0" smtClean="0"/>
              <a:t>’s information systems projects and assets</a:t>
            </a:r>
          </a:p>
          <a:p>
            <a:r>
              <a:rPr lang="en-US" altLang="en-US" dirty="0" smtClean="0"/>
              <a:t>Each system has profile of risk and benefit</a:t>
            </a:r>
          </a:p>
          <a:p>
            <a:pPr lvl="1"/>
            <a:r>
              <a:rPr lang="en-US" altLang="en-US" dirty="0" smtClean="0"/>
              <a:t>High benefit, low risk</a:t>
            </a:r>
          </a:p>
          <a:p>
            <a:pPr lvl="1"/>
            <a:r>
              <a:rPr lang="en-US" altLang="en-US" dirty="0" smtClean="0"/>
              <a:t>High benefit, high risk</a:t>
            </a:r>
          </a:p>
          <a:p>
            <a:pPr lvl="1"/>
            <a:r>
              <a:rPr lang="en-US" altLang="en-US" dirty="0" smtClean="0"/>
              <a:t>Low benefit, low risk</a:t>
            </a:r>
          </a:p>
          <a:p>
            <a:pPr lvl="1"/>
            <a:r>
              <a:rPr lang="en-US" altLang="en-US" dirty="0" smtClean="0"/>
              <a:t>Low benefit, high risk</a:t>
            </a:r>
          </a:p>
          <a:p>
            <a:r>
              <a:rPr lang="en-US" altLang="en-US" dirty="0" smtClean="0"/>
              <a:t>To improve return on portfolio, balance risk and return from systems investments</a:t>
            </a:r>
            <a:endParaRPr lang="en-US" altLang="en-US" dirty="0"/>
          </a:p>
        </p:txBody>
      </p:sp>
    </p:spTree>
    <p:extLst>
      <p:ext uri="{BB962C8B-B14F-4D97-AF65-F5344CB8AC3E}">
        <p14:creationId xmlns:p14="http://schemas.microsoft.com/office/powerpoint/2010/main" val="3325089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14.3: A System Portfolio</a:t>
            </a:r>
            <a:endParaRPr lang="en-US" dirty="0"/>
          </a:p>
        </p:txBody>
      </p:sp>
      <p:pic>
        <p:nvPicPr>
          <p:cNvPr id="3" name="Picture 2" descr="This graphic illustrates the priorities a firm should give to information systems with different levels of risk and benef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6750313" cy="4114800"/>
          </a:xfrm>
          <a:prstGeom prst="rect">
            <a:avLst/>
          </a:prstGeom>
        </p:spPr>
      </p:pic>
    </p:spTree>
    <p:extLst>
      <p:ext uri="{BB962C8B-B14F-4D97-AF65-F5344CB8AC3E}">
        <p14:creationId xmlns:p14="http://schemas.microsoft.com/office/powerpoint/2010/main" val="303252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Models</a:t>
            </a:r>
            <a:endParaRPr lang="en-US" dirty="0"/>
          </a:p>
        </p:txBody>
      </p:sp>
      <p:sp>
        <p:nvSpPr>
          <p:cNvPr id="3" name="Content Placeholder 2"/>
          <p:cNvSpPr>
            <a:spLocks noGrp="1"/>
          </p:cNvSpPr>
          <p:nvPr>
            <p:ph idx="1"/>
          </p:nvPr>
        </p:nvSpPr>
        <p:spPr/>
        <p:txBody>
          <a:bodyPr/>
          <a:lstStyle/>
          <a:p>
            <a:r>
              <a:rPr lang="en-US" dirty="0" smtClean="0"/>
              <a:t>Used to evaluate alternative system projects, especially when many criteria exist</a:t>
            </a:r>
          </a:p>
          <a:p>
            <a:r>
              <a:rPr lang="en-US" dirty="0" smtClean="0"/>
              <a:t>Assigns weights to various features of system and calculates weighted totals</a:t>
            </a:r>
          </a:p>
          <a:p>
            <a:r>
              <a:rPr lang="en-US" dirty="0" smtClean="0"/>
              <a:t>Many </a:t>
            </a:r>
            <a:r>
              <a:rPr lang="en-US" dirty="0"/>
              <a:t>qualitative </a:t>
            </a:r>
            <a:r>
              <a:rPr lang="en-US" dirty="0" smtClean="0"/>
              <a:t>judgments involved</a:t>
            </a:r>
          </a:p>
          <a:p>
            <a:r>
              <a:rPr lang="en-US" dirty="0" smtClean="0"/>
              <a:t>Requires </a:t>
            </a:r>
            <a:r>
              <a:rPr lang="en-US" dirty="0"/>
              <a:t>experts who </a:t>
            </a:r>
            <a:r>
              <a:rPr lang="en-US" dirty="0" smtClean="0"/>
              <a:t>understand the </a:t>
            </a:r>
            <a:r>
              <a:rPr lang="en-US" dirty="0"/>
              <a:t>issues and the technology</a:t>
            </a:r>
          </a:p>
        </p:txBody>
      </p:sp>
    </p:spTree>
    <p:extLst>
      <p:ext uri="{BB962C8B-B14F-4D97-AF65-F5344CB8AC3E}">
        <p14:creationId xmlns:p14="http://schemas.microsoft.com/office/powerpoint/2010/main" val="354510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14.2 Example of a Scoring Model for an ERP System</a:t>
            </a:r>
            <a:endParaRPr lang="en-US" dirty="0"/>
          </a:p>
        </p:txBody>
      </p:sp>
      <p:graphicFrame>
        <p:nvGraphicFramePr>
          <p:cNvPr id="6" name="Content Placeholder 5" descr="This table shows an example of a scoring model for an ERP system."/>
          <p:cNvGraphicFramePr>
            <a:graphicFrameLocks noGrp="1"/>
          </p:cNvGraphicFramePr>
          <p:nvPr>
            <p:ph idx="1"/>
            <p:extLst>
              <p:ext uri="{D42A27DB-BD31-4B8C-83A1-F6EECF244321}">
                <p14:modId xmlns:p14="http://schemas.microsoft.com/office/powerpoint/2010/main" val="1629660666"/>
              </p:ext>
            </p:extLst>
          </p:nvPr>
        </p:nvGraphicFramePr>
        <p:xfrm>
          <a:off x="457200" y="1600200"/>
          <a:ext cx="8229600" cy="4445000"/>
        </p:xfrm>
        <a:graphic>
          <a:graphicData uri="http://schemas.openxmlformats.org/drawingml/2006/table">
            <a:tbl>
              <a:tblPr firstRow="1" bandRow="1">
                <a:tableStyleId>{5FD0F851-EC5A-4D38-B0AD-8093EC10F338}</a:tableStyleId>
              </a:tblPr>
              <a:tblGrid>
                <a:gridCol w="1752600"/>
                <a:gridCol w="914400"/>
                <a:gridCol w="1447800"/>
                <a:gridCol w="1371600"/>
                <a:gridCol w="1371600"/>
                <a:gridCol w="1371600"/>
              </a:tblGrid>
              <a:tr h="370840">
                <a:tc>
                  <a:txBody>
                    <a:bodyPr/>
                    <a:lstStyle/>
                    <a:p>
                      <a:r>
                        <a:rPr lang="en-US" sz="1400" b="0" i="0" u="none" strike="noStrike" kern="1200" baseline="0" dirty="0" smtClean="0">
                          <a:solidFill>
                            <a:schemeClr val="tx1"/>
                          </a:solidFill>
                          <a:latin typeface="+mn-lt"/>
                          <a:ea typeface="+mn-ea"/>
                          <a:cs typeface="+mn-cs"/>
                        </a:rPr>
                        <a:t>CRITERIA</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WEIGHT</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ERP SYSTEM</a:t>
                      </a:r>
                    </a:p>
                    <a:p>
                      <a:r>
                        <a:rPr lang="en-US" sz="1400" b="0" i="0" u="none" strike="noStrike" kern="1200" baseline="0" dirty="0" smtClean="0">
                          <a:solidFill>
                            <a:schemeClr val="tx1"/>
                          </a:solidFill>
                          <a:latin typeface="+mn-lt"/>
                          <a:ea typeface="+mn-ea"/>
                          <a:cs typeface="+mn-cs"/>
                        </a:rPr>
                        <a:t>A %</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ERP SYSTEM</a:t>
                      </a:r>
                    </a:p>
                    <a:p>
                      <a:r>
                        <a:rPr lang="en-US" sz="1400" b="0" i="0" u="none" strike="noStrike" kern="1200" baseline="0" dirty="0" smtClean="0">
                          <a:solidFill>
                            <a:schemeClr val="tx1"/>
                          </a:solidFill>
                          <a:latin typeface="+mn-lt"/>
                          <a:ea typeface="+mn-ea"/>
                          <a:cs typeface="+mn-cs"/>
                        </a:rPr>
                        <a:t>A SCORE</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ERP SYSTEM</a:t>
                      </a:r>
                    </a:p>
                    <a:p>
                      <a:r>
                        <a:rPr lang="en-US" sz="1400" b="0" i="0" u="none" strike="noStrike" kern="1200" baseline="0" dirty="0" smtClean="0">
                          <a:solidFill>
                            <a:schemeClr val="tx1"/>
                          </a:solidFill>
                          <a:latin typeface="+mn-lt"/>
                          <a:ea typeface="+mn-ea"/>
                          <a:cs typeface="+mn-cs"/>
                        </a:rPr>
                        <a:t>B %</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ERP SYSTEM</a:t>
                      </a:r>
                    </a:p>
                    <a:p>
                      <a:r>
                        <a:rPr lang="en-US" sz="1400" b="0" i="0" u="none" strike="noStrike" kern="1200" baseline="0" dirty="0" smtClean="0">
                          <a:solidFill>
                            <a:schemeClr val="tx1"/>
                          </a:solidFill>
                          <a:latin typeface="+mn-lt"/>
                          <a:ea typeface="+mn-ea"/>
                          <a:cs typeface="+mn-cs"/>
                        </a:rPr>
                        <a:t>B SCORE</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1.1 Online order entry</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4</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67</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268</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73</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292</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1.2 Online pricing</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4</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81</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324</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87</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348</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1.3 Inventory check</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4</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72</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288</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81</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324</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1.4 Customer credit check</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66</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198</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59</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177</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1.5 Invoicing</a:t>
                      </a:r>
                      <a:endParaRPr lang="en-US" sz="1400" dirty="0"/>
                    </a:p>
                  </a:txBody>
                  <a:tcPr/>
                </a:tc>
                <a:tc>
                  <a:txBody>
                    <a:bodyPr/>
                    <a:lstStyle/>
                    <a:p>
                      <a:r>
                        <a:rPr lang="en-US" sz="1400" dirty="0" smtClean="0"/>
                        <a:t>4</a:t>
                      </a:r>
                      <a:endParaRPr lang="en-US" sz="1400" dirty="0"/>
                    </a:p>
                  </a:txBody>
                  <a:tcPr/>
                </a:tc>
                <a:tc>
                  <a:txBody>
                    <a:bodyPr/>
                    <a:lstStyle/>
                    <a:p>
                      <a:r>
                        <a:rPr lang="en-US" sz="1400" dirty="0" smtClean="0"/>
                        <a:t>73</a:t>
                      </a:r>
                      <a:endParaRPr lang="en-US" sz="1400" dirty="0"/>
                    </a:p>
                  </a:txBody>
                  <a:tcPr/>
                </a:tc>
                <a:tc>
                  <a:txBody>
                    <a:bodyPr/>
                    <a:lstStyle/>
                    <a:p>
                      <a:r>
                        <a:rPr lang="en-US" sz="1400" dirty="0" smtClean="0"/>
                        <a:t>292</a:t>
                      </a:r>
                      <a:endParaRPr lang="en-US" sz="1400" dirty="0"/>
                    </a:p>
                  </a:txBody>
                  <a:tcPr/>
                </a:tc>
                <a:tc>
                  <a:txBody>
                    <a:bodyPr/>
                    <a:lstStyle/>
                    <a:p>
                      <a:r>
                        <a:rPr lang="en-US" sz="1400" dirty="0" smtClean="0"/>
                        <a:t>82</a:t>
                      </a:r>
                      <a:endParaRPr lang="en-US" sz="1400" dirty="0"/>
                    </a:p>
                  </a:txBody>
                  <a:tcPr/>
                </a:tc>
                <a:tc>
                  <a:txBody>
                    <a:bodyPr/>
                    <a:lstStyle/>
                    <a:p>
                      <a:r>
                        <a:rPr lang="en-US" sz="1400" dirty="0" smtClean="0"/>
                        <a:t>328</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2.1 Production forecasting</a:t>
                      </a:r>
                      <a:endParaRPr lang="en-US" sz="1400" dirty="0"/>
                    </a:p>
                  </a:txBody>
                  <a:tcPr/>
                </a:tc>
                <a:tc>
                  <a:txBody>
                    <a:bodyPr/>
                    <a:lstStyle/>
                    <a:p>
                      <a:r>
                        <a:rPr lang="en-US" sz="1400" dirty="0" smtClean="0"/>
                        <a:t>3</a:t>
                      </a:r>
                      <a:endParaRPr lang="en-US" sz="1400" dirty="0"/>
                    </a:p>
                  </a:txBody>
                  <a:tcPr/>
                </a:tc>
                <a:tc>
                  <a:txBody>
                    <a:bodyPr/>
                    <a:lstStyle/>
                    <a:p>
                      <a:r>
                        <a:rPr lang="en-US" sz="1400" dirty="0" smtClean="0"/>
                        <a:t>72</a:t>
                      </a:r>
                      <a:endParaRPr lang="en-US" sz="1400" dirty="0"/>
                    </a:p>
                  </a:txBody>
                  <a:tcPr/>
                </a:tc>
                <a:tc>
                  <a:txBody>
                    <a:bodyPr/>
                    <a:lstStyle/>
                    <a:p>
                      <a:r>
                        <a:rPr lang="en-US" sz="1400" dirty="0" smtClean="0"/>
                        <a:t>216</a:t>
                      </a:r>
                      <a:endParaRPr lang="en-US" sz="1400" dirty="0"/>
                    </a:p>
                  </a:txBody>
                  <a:tcPr/>
                </a:tc>
                <a:tc>
                  <a:txBody>
                    <a:bodyPr/>
                    <a:lstStyle/>
                    <a:p>
                      <a:r>
                        <a:rPr lang="en-US" sz="1400" dirty="0" smtClean="0"/>
                        <a:t>76</a:t>
                      </a:r>
                      <a:endParaRPr lang="en-US" sz="1400" dirty="0"/>
                    </a:p>
                  </a:txBody>
                  <a:tcPr/>
                </a:tc>
                <a:tc>
                  <a:txBody>
                    <a:bodyPr/>
                    <a:lstStyle/>
                    <a:p>
                      <a:r>
                        <a:rPr lang="en-US" sz="1400" dirty="0" smtClean="0"/>
                        <a:t>228</a:t>
                      </a:r>
                      <a:endParaRPr lang="en-US" sz="1400" dirty="0"/>
                    </a:p>
                  </a:txBody>
                  <a:tcPr/>
                </a:tc>
              </a:tr>
              <a:tr h="370840">
                <a:tc>
                  <a:txBody>
                    <a:bodyPr/>
                    <a:lstStyle/>
                    <a:p>
                      <a:r>
                        <a:rPr lang="en-US" sz="1400" b="0" i="0" u="none" strike="noStrike" kern="1200" baseline="0" dirty="0" smtClean="0">
                          <a:solidFill>
                            <a:schemeClr val="tx1"/>
                          </a:solidFill>
                          <a:latin typeface="+mn-lt"/>
                          <a:ea typeface="+mn-ea"/>
                          <a:cs typeface="+mn-cs"/>
                        </a:rPr>
                        <a:t>2.2 Production planning</a:t>
                      </a:r>
                      <a:endParaRPr lang="en-US" sz="1400" dirty="0"/>
                    </a:p>
                  </a:txBody>
                  <a:tcPr/>
                </a:tc>
                <a:tc>
                  <a:txBody>
                    <a:bodyPr/>
                    <a:lstStyle/>
                    <a:p>
                      <a:r>
                        <a:rPr lang="en-US" sz="1400" dirty="0" smtClean="0"/>
                        <a:t>4</a:t>
                      </a:r>
                      <a:endParaRPr lang="en-US" sz="1400" dirty="0"/>
                    </a:p>
                  </a:txBody>
                  <a:tcPr/>
                </a:tc>
                <a:tc>
                  <a:txBody>
                    <a:bodyPr/>
                    <a:lstStyle/>
                    <a:p>
                      <a:r>
                        <a:rPr lang="en-US" sz="1400" dirty="0" smtClean="0"/>
                        <a:t>79</a:t>
                      </a:r>
                      <a:endParaRPr lang="en-US" sz="1400" dirty="0"/>
                    </a:p>
                  </a:txBody>
                  <a:tcPr/>
                </a:tc>
                <a:tc>
                  <a:txBody>
                    <a:bodyPr/>
                    <a:lstStyle/>
                    <a:p>
                      <a:r>
                        <a:rPr lang="en-US" sz="1400" dirty="0" smtClean="0"/>
                        <a:t>316</a:t>
                      </a:r>
                      <a:endParaRPr lang="en-US" sz="1400" dirty="0"/>
                    </a:p>
                  </a:txBody>
                  <a:tcPr/>
                </a:tc>
                <a:tc>
                  <a:txBody>
                    <a:bodyPr/>
                    <a:lstStyle/>
                    <a:p>
                      <a:r>
                        <a:rPr lang="en-US" sz="1400" dirty="0" smtClean="0"/>
                        <a:t>81</a:t>
                      </a:r>
                      <a:endParaRPr lang="en-US" sz="1400" dirty="0"/>
                    </a:p>
                  </a:txBody>
                  <a:tcPr/>
                </a:tc>
                <a:tc>
                  <a:txBody>
                    <a:bodyPr/>
                    <a:lstStyle/>
                    <a:p>
                      <a:r>
                        <a:rPr lang="en-US" sz="1400" dirty="0" smtClean="0"/>
                        <a:t>324</a:t>
                      </a:r>
                      <a:endParaRPr lang="en-US" sz="1400" dirty="0"/>
                    </a:p>
                  </a:txBody>
                  <a:tcPr/>
                </a:tc>
              </a:tr>
              <a:tr h="370840">
                <a:tc>
                  <a:txBody>
                    <a:bodyPr/>
                    <a:lstStyle/>
                    <a:p>
                      <a:r>
                        <a:rPr lang="en-US" sz="1400" dirty="0" smtClean="0"/>
                        <a:t>(etc.)</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(etc.)</a:t>
                      </a:r>
                    </a:p>
                  </a:txBody>
                  <a:tcPr/>
                </a:tc>
              </a:tr>
              <a:tr h="370840">
                <a:tc>
                  <a:txBody>
                    <a:bodyPr/>
                    <a:lstStyle/>
                    <a:p>
                      <a:r>
                        <a:rPr lang="en-US" sz="1400" dirty="0" smtClean="0"/>
                        <a:t>GRAND</a:t>
                      </a:r>
                      <a:r>
                        <a:rPr lang="en-US" sz="1400" baseline="0" dirty="0" smtClean="0"/>
                        <a:t> TOTALS</a:t>
                      </a:r>
                      <a:endParaRPr lang="en-US" sz="1400" dirty="0"/>
                    </a:p>
                  </a:txBody>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3,128</a:t>
                      </a:r>
                      <a:endParaRPr lang="en-US" sz="1400" dirty="0"/>
                    </a:p>
                  </a:txBody>
                  <a:tcPr/>
                </a:tc>
                <a:tc>
                  <a:txBody>
                    <a:bodyPr/>
                    <a:lstStyle/>
                    <a:p>
                      <a:r>
                        <a:rPr lang="en-US" sz="1400" dirty="0" smtClean="0"/>
                        <a:t>-</a:t>
                      </a:r>
                      <a:endParaRPr lang="en-US" sz="1400" dirty="0"/>
                    </a:p>
                  </a:txBody>
                  <a:tcPr/>
                </a:tc>
                <a:tc>
                  <a:txBody>
                    <a:bodyPr/>
                    <a:lstStyle/>
                    <a:p>
                      <a:r>
                        <a:rPr lang="en-US" sz="1400" b="0" i="0" u="none" strike="noStrike" kern="1200" baseline="0" dirty="0" smtClean="0">
                          <a:solidFill>
                            <a:schemeClr val="tx1"/>
                          </a:solidFill>
                          <a:latin typeface="+mn-lt"/>
                          <a:ea typeface="+mn-ea"/>
                          <a:cs typeface="+mn-cs"/>
                        </a:rPr>
                        <a:t>3,300</a:t>
                      </a:r>
                      <a:endParaRPr lang="en-US" sz="1400" dirty="0"/>
                    </a:p>
                  </a:txBody>
                  <a:tcPr/>
                </a:tc>
              </a:tr>
            </a:tbl>
          </a:graphicData>
        </a:graphic>
      </p:graphicFrame>
    </p:spTree>
    <p:extLst>
      <p:ext uri="{BB962C8B-B14F-4D97-AF65-F5344CB8AC3E}">
        <p14:creationId xmlns:p14="http://schemas.microsoft.com/office/powerpoint/2010/main" val="395434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System Costs and Benefits</a:t>
            </a:r>
            <a:endParaRPr lang="en-US" dirty="0"/>
          </a:p>
        </p:txBody>
      </p:sp>
      <p:sp>
        <p:nvSpPr>
          <p:cNvPr id="3" name="Content Placeholder 2"/>
          <p:cNvSpPr>
            <a:spLocks noGrp="1"/>
          </p:cNvSpPr>
          <p:nvPr>
            <p:ph idx="1"/>
          </p:nvPr>
        </p:nvSpPr>
        <p:spPr/>
        <p:txBody>
          <a:bodyPr/>
          <a:lstStyle/>
          <a:p>
            <a:r>
              <a:rPr lang="en-US" dirty="0" smtClean="0"/>
              <a:t>Tangible benefits</a:t>
            </a:r>
          </a:p>
          <a:p>
            <a:pPr lvl="1"/>
            <a:r>
              <a:rPr lang="en-US" dirty="0" smtClean="0"/>
              <a:t>Can be quantified and assigned monetary value</a:t>
            </a:r>
          </a:p>
          <a:p>
            <a:pPr lvl="1"/>
            <a:r>
              <a:rPr lang="en-US" dirty="0" smtClean="0"/>
              <a:t>Systems that displace labor and save space: </a:t>
            </a:r>
          </a:p>
          <a:p>
            <a:pPr lvl="2"/>
            <a:r>
              <a:rPr lang="en-US" dirty="0" smtClean="0"/>
              <a:t>Transaction and clerical systems</a:t>
            </a:r>
          </a:p>
          <a:p>
            <a:r>
              <a:rPr lang="en-US" dirty="0" smtClean="0"/>
              <a:t>Intangible benefits</a:t>
            </a:r>
          </a:p>
          <a:p>
            <a:pPr lvl="1"/>
            <a:r>
              <a:rPr lang="en-US" dirty="0" smtClean="0"/>
              <a:t>Cannot be immediately quantified but may lead to quantifiable gains in the long run</a:t>
            </a:r>
          </a:p>
          <a:p>
            <a:pPr lvl="2"/>
            <a:r>
              <a:rPr lang="en-US" dirty="0" smtClean="0"/>
              <a:t>For example, more efficient customer service, enhanced decision making</a:t>
            </a:r>
          </a:p>
          <a:p>
            <a:pPr lvl="1"/>
            <a:r>
              <a:rPr lang="en-US" dirty="0" smtClean="0"/>
              <a:t>Systems that influence decision making: </a:t>
            </a:r>
          </a:p>
          <a:p>
            <a:pPr lvl="2"/>
            <a:r>
              <a:rPr lang="en-US" dirty="0" smtClean="0"/>
              <a:t>ESS, DSS, collaborative work systems</a:t>
            </a:r>
            <a:endParaRPr lang="en-US" dirty="0"/>
          </a:p>
        </p:txBody>
      </p:sp>
    </p:spTree>
    <p:extLst>
      <p:ext uri="{BB962C8B-B14F-4D97-AF65-F5344CB8AC3E}">
        <p14:creationId xmlns:p14="http://schemas.microsoft.com/office/powerpoint/2010/main" val="318545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Capital Budgeting for Information Systems</a:t>
            </a:r>
            <a:endParaRPr lang="en-US" dirty="0"/>
          </a:p>
        </p:txBody>
      </p:sp>
      <p:sp>
        <p:nvSpPr>
          <p:cNvPr id="3" name="Content Placeholder 2"/>
          <p:cNvSpPr>
            <a:spLocks noGrp="1"/>
          </p:cNvSpPr>
          <p:nvPr>
            <p:ph idx="1"/>
          </p:nvPr>
        </p:nvSpPr>
        <p:spPr/>
        <p:txBody>
          <a:bodyPr/>
          <a:lstStyle/>
          <a:p>
            <a:r>
              <a:rPr lang="en-US" altLang="en-US" dirty="0" smtClean="0"/>
              <a:t>Capital budgeting models</a:t>
            </a:r>
          </a:p>
          <a:p>
            <a:pPr lvl="1"/>
            <a:r>
              <a:rPr lang="en-US" altLang="en-US" dirty="0" smtClean="0"/>
              <a:t>Measure value of long-term capital investment projects</a:t>
            </a:r>
          </a:p>
          <a:p>
            <a:pPr lvl="1"/>
            <a:r>
              <a:rPr lang="en-US" altLang="en-US" dirty="0" smtClean="0"/>
              <a:t>Rely on measures of the firm</a:t>
            </a:r>
            <a:r>
              <a:rPr lang="en-US" altLang="ja-JP" dirty="0" smtClean="0"/>
              <a:t>’s c</a:t>
            </a:r>
            <a:r>
              <a:rPr lang="en-US" altLang="en-US" dirty="0" smtClean="0"/>
              <a:t>ash outflows and inflows</a:t>
            </a:r>
          </a:p>
          <a:p>
            <a:r>
              <a:rPr lang="en-US" altLang="en-US" dirty="0" smtClean="0"/>
              <a:t>Principle capital budgeting models used to evaluate IT projects</a:t>
            </a:r>
          </a:p>
          <a:p>
            <a:pPr lvl="1"/>
            <a:r>
              <a:rPr lang="en-US" altLang="en-US" dirty="0" smtClean="0"/>
              <a:t>Payback method</a:t>
            </a:r>
          </a:p>
          <a:p>
            <a:pPr lvl="1"/>
            <a:r>
              <a:rPr lang="en-US" altLang="en-US" dirty="0" smtClean="0"/>
              <a:t>Accounting rate of return on investment (ROI)</a:t>
            </a:r>
          </a:p>
          <a:p>
            <a:pPr lvl="1"/>
            <a:r>
              <a:rPr lang="en-US" altLang="en-US" dirty="0"/>
              <a:t>N</a:t>
            </a:r>
            <a:r>
              <a:rPr lang="en-US" altLang="en-US" dirty="0" smtClean="0"/>
              <a:t>et present value</a:t>
            </a:r>
          </a:p>
          <a:p>
            <a:pPr lvl="1"/>
            <a:r>
              <a:rPr lang="en-US" altLang="en-US" dirty="0" smtClean="0"/>
              <a:t>Internal rate of return (IRR)</a:t>
            </a:r>
          </a:p>
          <a:p>
            <a:r>
              <a:rPr lang="en-US" altLang="en-US" dirty="0" smtClean="0"/>
              <a:t>Limitations of financial models</a:t>
            </a:r>
            <a:endParaRPr lang="en-US" altLang="en-US" dirty="0"/>
          </a:p>
        </p:txBody>
      </p:sp>
    </p:spTree>
    <p:extLst>
      <p:ext uri="{BB962C8B-B14F-4D97-AF65-F5344CB8AC3E}">
        <p14:creationId xmlns:p14="http://schemas.microsoft.com/office/powerpoint/2010/main" val="203071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Dimensions of Project Risk</a:t>
            </a:r>
            <a:endParaRPr lang="en-US" dirty="0"/>
          </a:p>
        </p:txBody>
      </p:sp>
      <p:sp>
        <p:nvSpPr>
          <p:cNvPr id="3" name="Content Placeholder 2"/>
          <p:cNvSpPr>
            <a:spLocks noGrp="1"/>
          </p:cNvSpPr>
          <p:nvPr>
            <p:ph idx="1"/>
          </p:nvPr>
        </p:nvSpPr>
        <p:spPr/>
        <p:txBody>
          <a:bodyPr/>
          <a:lstStyle/>
          <a:p>
            <a:r>
              <a:rPr lang="en-US" dirty="0" smtClean="0"/>
              <a:t>Project size</a:t>
            </a:r>
          </a:p>
          <a:p>
            <a:pPr lvl="1"/>
            <a:r>
              <a:rPr lang="en-US" dirty="0" smtClean="0"/>
              <a:t>Cost</a:t>
            </a:r>
          </a:p>
          <a:p>
            <a:pPr lvl="1"/>
            <a:r>
              <a:rPr lang="en-US" dirty="0" smtClean="0"/>
              <a:t>Time</a:t>
            </a:r>
          </a:p>
          <a:p>
            <a:pPr lvl="1"/>
            <a:r>
              <a:rPr lang="en-US" dirty="0" smtClean="0"/>
              <a:t>Number of organizational units affected</a:t>
            </a:r>
          </a:p>
          <a:p>
            <a:pPr lvl="1"/>
            <a:r>
              <a:rPr lang="en-US" dirty="0" smtClean="0"/>
              <a:t>Organizational complexity </a:t>
            </a:r>
          </a:p>
          <a:p>
            <a:r>
              <a:rPr lang="en-US" dirty="0" smtClean="0"/>
              <a:t>Project structure</a:t>
            </a:r>
          </a:p>
          <a:p>
            <a:pPr lvl="1"/>
            <a:r>
              <a:rPr lang="en-US" dirty="0" smtClean="0"/>
              <a:t>Structured, defined requirements run lower risk</a:t>
            </a:r>
          </a:p>
          <a:p>
            <a:r>
              <a:rPr lang="en-US" dirty="0" smtClean="0"/>
              <a:t>Experience with technology</a:t>
            </a:r>
          </a:p>
          <a:p>
            <a:pPr lvl="1"/>
            <a:r>
              <a:rPr lang="en-US" dirty="0" smtClean="0"/>
              <a:t>Team familiar with hardware and software</a:t>
            </a:r>
            <a:endParaRPr lang="en-US" dirty="0"/>
          </a:p>
        </p:txBody>
      </p:sp>
    </p:spTree>
    <p:extLst>
      <p:ext uri="{BB962C8B-B14F-4D97-AF65-F5344CB8AC3E}">
        <p14:creationId xmlns:p14="http://schemas.microsoft.com/office/powerpoint/2010/main" val="4211227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Management: Can the National Health Service Go Paperless?</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a:t>Why is paperless NHS a risky project? Identify </a:t>
            </a:r>
            <a:r>
              <a:rPr lang="en-US" dirty="0" smtClean="0"/>
              <a:t>the key </a:t>
            </a:r>
            <a:r>
              <a:rPr lang="en-US" dirty="0"/>
              <a:t>risk factors</a:t>
            </a:r>
            <a:r>
              <a:rPr lang="en-US" dirty="0" smtClean="0"/>
              <a:t>.</a:t>
            </a:r>
          </a:p>
          <a:p>
            <a:pPr lvl="1"/>
            <a:r>
              <a:rPr lang="en-US" dirty="0" smtClean="0"/>
              <a:t>What </a:t>
            </a:r>
            <a:r>
              <a:rPr lang="en-US" dirty="0"/>
              <a:t>management, organization, and </a:t>
            </a:r>
            <a:r>
              <a:rPr lang="en-US" dirty="0" smtClean="0"/>
              <a:t>technology problems </a:t>
            </a:r>
            <a:r>
              <a:rPr lang="en-US" dirty="0"/>
              <a:t>is the paperless NHS likely </a:t>
            </a:r>
            <a:r>
              <a:rPr lang="en-US" dirty="0" smtClean="0"/>
              <a:t>to encounter?</a:t>
            </a:r>
          </a:p>
          <a:p>
            <a:pPr lvl="1"/>
            <a:r>
              <a:rPr lang="en-US" dirty="0"/>
              <a:t>What steps should be taken to make the </a:t>
            </a:r>
            <a:r>
              <a:rPr lang="en-US" dirty="0" smtClean="0"/>
              <a:t>paperless NHS </a:t>
            </a:r>
            <a:r>
              <a:rPr lang="en-US" dirty="0"/>
              <a:t>more successful?</a:t>
            </a:r>
          </a:p>
        </p:txBody>
      </p:sp>
    </p:spTree>
    <p:extLst>
      <p:ext uri="{BB962C8B-B14F-4D97-AF65-F5344CB8AC3E}">
        <p14:creationId xmlns:p14="http://schemas.microsoft.com/office/powerpoint/2010/main" val="316918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14-1</a:t>
            </a:r>
            <a:r>
              <a:rPr lang="en-US" dirty="0" smtClean="0"/>
              <a:t> </a:t>
            </a:r>
            <a:r>
              <a:rPr lang="en-US" dirty="0"/>
              <a:t>What are the objectives of project management, and why is it so </a:t>
            </a:r>
            <a:r>
              <a:rPr lang="en-US" dirty="0" smtClean="0"/>
              <a:t>essential in </a:t>
            </a:r>
            <a:r>
              <a:rPr lang="en-US" dirty="0"/>
              <a:t>developing information systems?</a:t>
            </a:r>
            <a:endParaRPr lang="en-US" dirty="0" smtClean="0"/>
          </a:p>
          <a:p>
            <a:r>
              <a:rPr lang="en-US" b="1" dirty="0" smtClean="0">
                <a:solidFill>
                  <a:srgbClr val="007FA3"/>
                </a:solidFill>
              </a:rPr>
              <a:t>14-2</a:t>
            </a:r>
            <a:r>
              <a:rPr lang="en-US" b="1" dirty="0" smtClean="0">
                <a:solidFill>
                  <a:schemeClr val="accent1"/>
                </a:solidFill>
              </a:rPr>
              <a:t> </a:t>
            </a:r>
            <a:r>
              <a:rPr lang="en-US" dirty="0"/>
              <a:t>What methods can be used for selecting and evaluating </a:t>
            </a:r>
            <a:r>
              <a:rPr lang="en-US" dirty="0" smtClean="0"/>
              <a:t>information systems </a:t>
            </a:r>
            <a:r>
              <a:rPr lang="en-US" dirty="0"/>
              <a:t>projects and aligning them with the firm’s business goals?</a:t>
            </a:r>
            <a:endParaRPr lang="en-US" dirty="0" smtClean="0"/>
          </a:p>
          <a:p>
            <a:r>
              <a:rPr lang="en-US" b="1" dirty="0" smtClean="0">
                <a:solidFill>
                  <a:srgbClr val="007FA3"/>
                </a:solidFill>
              </a:rPr>
              <a:t>14-3</a:t>
            </a:r>
            <a:r>
              <a:rPr lang="en-US" dirty="0" smtClean="0"/>
              <a:t> </a:t>
            </a:r>
            <a:r>
              <a:rPr lang="en-US" dirty="0"/>
              <a:t>How can firms assess the business value of information systems?</a:t>
            </a:r>
            <a:endParaRPr lang="en-US" dirty="0" smtClean="0"/>
          </a:p>
          <a:p>
            <a:r>
              <a:rPr lang="en-US" b="1" dirty="0" smtClean="0">
                <a:solidFill>
                  <a:srgbClr val="007FA3"/>
                </a:solidFill>
              </a:rPr>
              <a:t>14-4</a:t>
            </a:r>
            <a:r>
              <a:rPr lang="en-US" dirty="0" smtClean="0"/>
              <a:t> </a:t>
            </a:r>
            <a:r>
              <a:rPr lang="en-US" dirty="0"/>
              <a:t>What are the principal risk factors in information systems projects, </a:t>
            </a:r>
            <a:r>
              <a:rPr lang="en-US" dirty="0" smtClean="0"/>
              <a:t>and how </a:t>
            </a:r>
            <a:r>
              <a:rPr lang="en-US" dirty="0"/>
              <a:t>can they be managed?</a:t>
            </a:r>
          </a:p>
        </p:txBody>
      </p:sp>
    </p:spTree>
    <p:extLst>
      <p:ext uri="{BB962C8B-B14F-4D97-AF65-F5344CB8AC3E}">
        <p14:creationId xmlns:p14="http://schemas.microsoft.com/office/powerpoint/2010/main" val="426087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 Management and the Concept of</a:t>
            </a:r>
            <a:br>
              <a:rPr lang="en-US" dirty="0" smtClean="0"/>
            </a:br>
            <a:r>
              <a:rPr lang="en-US" dirty="0" smtClean="0"/>
              <a:t>Implementation (1 of 2)</a:t>
            </a:r>
            <a:endParaRPr lang="en-US" dirty="0"/>
          </a:p>
        </p:txBody>
      </p:sp>
      <p:sp>
        <p:nvSpPr>
          <p:cNvPr id="3" name="Content Placeholder 2"/>
          <p:cNvSpPr>
            <a:spLocks noGrp="1"/>
          </p:cNvSpPr>
          <p:nvPr>
            <p:ph idx="1"/>
          </p:nvPr>
        </p:nvSpPr>
        <p:spPr/>
        <p:txBody>
          <a:bodyPr/>
          <a:lstStyle/>
          <a:p>
            <a:r>
              <a:rPr lang="en-US" dirty="0" smtClean="0"/>
              <a:t>Change management</a:t>
            </a:r>
          </a:p>
          <a:p>
            <a:pPr lvl="1"/>
            <a:r>
              <a:rPr lang="en-US" dirty="0" smtClean="0"/>
              <a:t>Required for successful system building</a:t>
            </a:r>
          </a:p>
          <a:p>
            <a:pPr lvl="1"/>
            <a:r>
              <a:rPr lang="en-US" dirty="0" smtClean="0"/>
              <a:t>New information systems have powerful behavioral and organizational impact</a:t>
            </a:r>
          </a:p>
          <a:p>
            <a:r>
              <a:rPr lang="en-US" dirty="0"/>
              <a:t>Implementation</a:t>
            </a:r>
          </a:p>
          <a:p>
            <a:pPr lvl="1"/>
            <a:r>
              <a:rPr lang="en-US" dirty="0"/>
              <a:t>All organizational activities working toward adoption, management, and routinization of an innovation</a:t>
            </a:r>
          </a:p>
          <a:p>
            <a:r>
              <a:rPr lang="en-US" dirty="0"/>
              <a:t>Change </a:t>
            </a:r>
            <a:r>
              <a:rPr lang="en-US" dirty="0" smtClean="0"/>
              <a:t>agent</a:t>
            </a:r>
            <a:endParaRPr lang="en-US" dirty="0"/>
          </a:p>
          <a:p>
            <a:pPr lvl="1"/>
            <a:r>
              <a:rPr lang="en-US" dirty="0"/>
              <a:t>One role of systems analyst </a:t>
            </a:r>
          </a:p>
          <a:p>
            <a:pPr lvl="1"/>
            <a:r>
              <a:rPr lang="en-US" dirty="0"/>
              <a:t>Redefines the configurations, interactions, job activities, and power relationships of organizational </a:t>
            </a:r>
            <a:r>
              <a:rPr lang="en-US" dirty="0" smtClean="0"/>
              <a:t>groups</a:t>
            </a:r>
            <a:endParaRPr lang="en-US" dirty="0"/>
          </a:p>
        </p:txBody>
      </p:sp>
    </p:spTree>
    <p:extLst>
      <p:ext uri="{BB962C8B-B14F-4D97-AF65-F5344CB8AC3E}">
        <p14:creationId xmlns:p14="http://schemas.microsoft.com/office/powerpoint/2010/main" val="348265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Change Management and the Concept of</a:t>
            </a:r>
            <a:br>
              <a:rPr lang="en-US" dirty="0"/>
            </a:br>
            <a:r>
              <a:rPr lang="en-US" dirty="0"/>
              <a:t>Implementation </a:t>
            </a:r>
            <a:r>
              <a:rPr lang="en-US" dirty="0" smtClean="0"/>
              <a:t>(2 </a:t>
            </a:r>
            <a:r>
              <a:rPr lang="en-US" dirty="0"/>
              <a:t>of 2)</a:t>
            </a:r>
          </a:p>
        </p:txBody>
      </p:sp>
      <p:sp>
        <p:nvSpPr>
          <p:cNvPr id="3" name="Content Placeholder 2"/>
          <p:cNvSpPr>
            <a:spLocks noGrp="1"/>
          </p:cNvSpPr>
          <p:nvPr>
            <p:ph idx="1"/>
          </p:nvPr>
        </p:nvSpPr>
        <p:spPr/>
        <p:txBody>
          <a:bodyPr/>
          <a:lstStyle/>
          <a:p>
            <a:r>
              <a:rPr lang="en-US" dirty="0" smtClean="0"/>
              <a:t>Role of end users </a:t>
            </a:r>
          </a:p>
          <a:p>
            <a:pPr lvl="1"/>
            <a:r>
              <a:rPr lang="en-US" dirty="0" smtClean="0"/>
              <a:t>With high levels of user involvement </a:t>
            </a:r>
          </a:p>
          <a:p>
            <a:pPr lvl="2"/>
            <a:r>
              <a:rPr lang="en-US" dirty="0" smtClean="0"/>
              <a:t>System more likely to conform to requirements</a:t>
            </a:r>
          </a:p>
          <a:p>
            <a:pPr lvl="2"/>
            <a:r>
              <a:rPr lang="en-US" dirty="0" smtClean="0"/>
              <a:t>Users more likely to accept system</a:t>
            </a:r>
          </a:p>
          <a:p>
            <a:r>
              <a:rPr lang="en-US" dirty="0" smtClean="0"/>
              <a:t>User–designer communication gap </a:t>
            </a:r>
          </a:p>
          <a:p>
            <a:pPr lvl="1"/>
            <a:r>
              <a:rPr lang="en-US" dirty="0" smtClean="0"/>
              <a:t>Users and information systems specialists</a:t>
            </a:r>
          </a:p>
          <a:p>
            <a:r>
              <a:rPr lang="en-US" dirty="0" smtClean="0"/>
              <a:t>Management </a:t>
            </a:r>
            <a:r>
              <a:rPr lang="en-US" dirty="0"/>
              <a:t>support and commitment</a:t>
            </a:r>
          </a:p>
          <a:p>
            <a:pPr lvl="1"/>
            <a:r>
              <a:rPr lang="en-US" dirty="0" smtClean="0"/>
              <a:t>Effects </a:t>
            </a:r>
            <a:r>
              <a:rPr lang="en-US" dirty="0"/>
              <a:t>positive perception by both users and technical staff</a:t>
            </a:r>
          </a:p>
          <a:p>
            <a:pPr lvl="1"/>
            <a:r>
              <a:rPr lang="en-US" dirty="0"/>
              <a:t>Ensures sufficient funding and resources</a:t>
            </a:r>
          </a:p>
          <a:p>
            <a:pPr lvl="1"/>
            <a:r>
              <a:rPr lang="en-US" dirty="0"/>
              <a:t>Helps enforce required organizational changes</a:t>
            </a:r>
          </a:p>
          <a:p>
            <a:pPr lvl="2"/>
            <a:endParaRPr lang="en-US" dirty="0"/>
          </a:p>
        </p:txBody>
      </p:sp>
    </p:spTree>
    <p:extLst>
      <p:ext uri="{BB962C8B-B14F-4D97-AF65-F5344CB8AC3E}">
        <p14:creationId xmlns:p14="http://schemas.microsoft.com/office/powerpoint/2010/main" val="419912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Change Management Challenges for Business Process Reengineering, Enterprise Applications, and Mergers and Acquisitions</a:t>
            </a:r>
            <a:endParaRPr lang="en-US" dirty="0"/>
          </a:p>
        </p:txBody>
      </p:sp>
      <p:sp>
        <p:nvSpPr>
          <p:cNvPr id="3" name="Content Placeholder 2"/>
          <p:cNvSpPr>
            <a:spLocks noGrp="1"/>
          </p:cNvSpPr>
          <p:nvPr>
            <p:ph idx="1"/>
          </p:nvPr>
        </p:nvSpPr>
        <p:spPr>
          <a:xfrm>
            <a:off x="457200" y="2057400"/>
            <a:ext cx="8229600" cy="4068763"/>
          </a:xfrm>
        </p:spPr>
        <p:txBody>
          <a:bodyPr/>
          <a:lstStyle/>
          <a:p>
            <a:r>
              <a:rPr lang="en-US" altLang="en-US" dirty="0" smtClean="0"/>
              <a:t>Very high failure rate among enterprise application and BPR projects (up to 70 percent for BPR)</a:t>
            </a:r>
          </a:p>
          <a:p>
            <a:pPr lvl="1"/>
            <a:r>
              <a:rPr lang="en-US" altLang="en-US" dirty="0" smtClean="0"/>
              <a:t>Poor implementation and change management practices</a:t>
            </a:r>
          </a:p>
          <a:p>
            <a:pPr lvl="2"/>
            <a:r>
              <a:rPr lang="en-US" altLang="en-US" dirty="0" smtClean="0"/>
              <a:t>Employee</a:t>
            </a:r>
            <a:r>
              <a:rPr lang="en-US" altLang="ja-JP" dirty="0" smtClean="0"/>
              <a:t> concerns about change</a:t>
            </a:r>
          </a:p>
          <a:p>
            <a:pPr lvl="2"/>
            <a:r>
              <a:rPr lang="en-US" altLang="en-US" dirty="0" smtClean="0"/>
              <a:t>Resistance by key managers</a:t>
            </a:r>
          </a:p>
          <a:p>
            <a:pPr lvl="2"/>
            <a:r>
              <a:rPr lang="en-US" altLang="en-US" dirty="0" smtClean="0"/>
              <a:t>Changing job functions, career paths, recruitment practices</a:t>
            </a:r>
          </a:p>
          <a:p>
            <a:r>
              <a:rPr lang="en-US" altLang="en-US" dirty="0" smtClean="0"/>
              <a:t>Mergers and acquisitions</a:t>
            </a:r>
          </a:p>
          <a:p>
            <a:pPr lvl="1"/>
            <a:r>
              <a:rPr lang="en-US" altLang="en-US" dirty="0" smtClean="0"/>
              <a:t>Similarly high failure rate of integration projects</a:t>
            </a:r>
          </a:p>
          <a:p>
            <a:pPr lvl="1"/>
            <a:r>
              <a:rPr lang="en-US" altLang="en-US" dirty="0" smtClean="0"/>
              <a:t>Merging of systems of two companies requires:</a:t>
            </a:r>
          </a:p>
          <a:p>
            <a:pPr lvl="2"/>
            <a:r>
              <a:rPr lang="en-US" altLang="en-US" dirty="0" smtClean="0"/>
              <a:t>Considerable organizational change, complex systems projects</a:t>
            </a:r>
            <a:endParaRPr lang="en-US" altLang="en-US" dirty="0"/>
          </a:p>
        </p:txBody>
      </p:sp>
    </p:spTree>
    <p:extLst>
      <p:ext uri="{BB962C8B-B14F-4D97-AF65-F5344CB8AC3E}">
        <p14:creationId xmlns:p14="http://schemas.microsoft.com/office/powerpoint/2010/main" val="3764728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Controlling Risk Factors</a:t>
            </a:r>
            <a:endParaRPr lang="en-US" dirty="0"/>
          </a:p>
        </p:txBody>
      </p:sp>
      <p:sp>
        <p:nvSpPr>
          <p:cNvPr id="3" name="Content Placeholder 2"/>
          <p:cNvSpPr>
            <a:spLocks noGrp="1"/>
          </p:cNvSpPr>
          <p:nvPr>
            <p:ph idx="1"/>
          </p:nvPr>
        </p:nvSpPr>
        <p:spPr/>
        <p:txBody>
          <a:bodyPr/>
          <a:lstStyle/>
          <a:p>
            <a:r>
              <a:rPr lang="en-US" dirty="0" smtClean="0"/>
              <a:t>First step in managing project risk involves identifying nature and level of risk of project.</a:t>
            </a:r>
          </a:p>
          <a:p>
            <a:r>
              <a:rPr lang="en-US" dirty="0" smtClean="0"/>
              <a:t>Each project can then be managed with tools and risk-management approaches geared to level of risk.</a:t>
            </a:r>
          </a:p>
          <a:p>
            <a:r>
              <a:rPr lang="en-US" dirty="0" smtClean="0"/>
              <a:t>Managing technical complexity</a:t>
            </a:r>
          </a:p>
          <a:p>
            <a:pPr lvl="1"/>
            <a:r>
              <a:rPr lang="en-US" dirty="0" smtClean="0"/>
              <a:t>Internal integration tools</a:t>
            </a:r>
          </a:p>
          <a:p>
            <a:pPr lvl="2"/>
            <a:r>
              <a:rPr lang="en-US" dirty="0" smtClean="0"/>
              <a:t>Project leaders with technical and administrative experience</a:t>
            </a:r>
          </a:p>
          <a:p>
            <a:pPr lvl="2"/>
            <a:r>
              <a:rPr lang="en-US" dirty="0" smtClean="0"/>
              <a:t>Highly experienced team members</a:t>
            </a:r>
          </a:p>
          <a:p>
            <a:pPr lvl="2"/>
            <a:r>
              <a:rPr lang="en-US" dirty="0" smtClean="0"/>
              <a:t>Frequent team meetings</a:t>
            </a:r>
          </a:p>
          <a:p>
            <a:pPr lvl="2"/>
            <a:r>
              <a:rPr lang="en-US" dirty="0" smtClean="0"/>
              <a:t>Securing of technical experience outside firm if necessary</a:t>
            </a:r>
            <a:endParaRPr lang="en-US" dirty="0"/>
          </a:p>
        </p:txBody>
      </p:sp>
    </p:spTree>
    <p:extLst>
      <p:ext uri="{BB962C8B-B14F-4D97-AF65-F5344CB8AC3E}">
        <p14:creationId xmlns:p14="http://schemas.microsoft.com/office/powerpoint/2010/main" val="1127226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Formal </a:t>
            </a:r>
            <a:r>
              <a:rPr lang="en-US" dirty="0" smtClean="0"/>
              <a:t>Planning </a:t>
            </a:r>
            <a:r>
              <a:rPr lang="en-US" dirty="0"/>
              <a:t>and </a:t>
            </a:r>
            <a:r>
              <a:rPr lang="en-US" dirty="0" smtClean="0"/>
              <a:t>Control Tools</a:t>
            </a:r>
            <a:endParaRPr lang="en-US" dirty="0"/>
          </a:p>
        </p:txBody>
      </p:sp>
      <p:sp>
        <p:nvSpPr>
          <p:cNvPr id="3" name="Content Placeholder 2"/>
          <p:cNvSpPr>
            <a:spLocks noGrp="1"/>
          </p:cNvSpPr>
          <p:nvPr>
            <p:ph idx="1"/>
          </p:nvPr>
        </p:nvSpPr>
        <p:spPr/>
        <p:txBody>
          <a:bodyPr/>
          <a:lstStyle/>
          <a:p>
            <a:r>
              <a:rPr lang="en-US" dirty="0" smtClean="0"/>
              <a:t>Used for documenting and monitoring project plans</a:t>
            </a:r>
          </a:p>
          <a:p>
            <a:r>
              <a:rPr lang="en-US" dirty="0" smtClean="0"/>
              <a:t>Help identify bottlenecks and impact of problems</a:t>
            </a:r>
          </a:p>
          <a:p>
            <a:r>
              <a:rPr lang="en-US" dirty="0" smtClean="0"/>
              <a:t>Gantt charts</a:t>
            </a:r>
          </a:p>
          <a:p>
            <a:pPr lvl="1"/>
            <a:r>
              <a:rPr lang="en-US" dirty="0" smtClean="0"/>
              <a:t>Visual representation of timing and duration of tasks</a:t>
            </a:r>
          </a:p>
          <a:p>
            <a:pPr lvl="1"/>
            <a:r>
              <a:rPr lang="en-US" dirty="0" smtClean="0"/>
              <a:t>Human resource requirements of tasks</a:t>
            </a:r>
          </a:p>
          <a:p>
            <a:r>
              <a:rPr lang="en-US" dirty="0" smtClean="0"/>
              <a:t>PERT charts</a:t>
            </a:r>
          </a:p>
          <a:p>
            <a:pPr lvl="1"/>
            <a:r>
              <a:rPr lang="en-US" dirty="0" smtClean="0"/>
              <a:t>Graphically depict tasks and interrelationships</a:t>
            </a:r>
          </a:p>
          <a:p>
            <a:pPr lvl="1"/>
            <a:r>
              <a:rPr lang="en-US" dirty="0" smtClean="0"/>
              <a:t>Indicate sequence of tasks necessary</a:t>
            </a:r>
            <a:endParaRPr lang="en-US" dirty="0"/>
          </a:p>
        </p:txBody>
      </p:sp>
    </p:spTree>
    <p:extLst>
      <p:ext uri="{BB962C8B-B14F-4D97-AF65-F5344CB8AC3E}">
        <p14:creationId xmlns:p14="http://schemas.microsoft.com/office/powerpoint/2010/main" val="152206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14.4: A Gantt Chart (1 of 3)</a:t>
            </a:r>
            <a:endParaRPr lang="en-US" dirty="0"/>
          </a:p>
        </p:txBody>
      </p:sp>
      <p:pic>
        <p:nvPicPr>
          <p:cNvPr id="3" name="Picture 2" descr="This figure shows the top portion of a Gantt Chart. "/>
          <p:cNvPicPr>
            <a:picLocks noChangeAspect="1"/>
          </p:cNvPicPr>
          <p:nvPr/>
        </p:nvPicPr>
        <p:blipFill rotWithShape="1">
          <a:blip r:embed="rId3">
            <a:extLst>
              <a:ext uri="{28A0092B-C50C-407E-A947-70E740481C1C}">
                <a14:useLocalDpi xmlns:a14="http://schemas.microsoft.com/office/drawing/2010/main" val="0"/>
              </a:ext>
            </a:extLst>
          </a:blip>
          <a:srcRect b="66667"/>
          <a:stretch/>
        </p:blipFill>
        <p:spPr>
          <a:xfrm>
            <a:off x="533399" y="1676400"/>
            <a:ext cx="7992893" cy="3048000"/>
          </a:xfrm>
          <a:prstGeom prst="rect">
            <a:avLst/>
          </a:prstGeom>
        </p:spPr>
      </p:pic>
    </p:spTree>
    <p:extLst>
      <p:ext uri="{BB962C8B-B14F-4D97-AF65-F5344CB8AC3E}">
        <p14:creationId xmlns:p14="http://schemas.microsoft.com/office/powerpoint/2010/main" val="3638490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14.4: A Gantt Chart (2 of 3)</a:t>
            </a:r>
            <a:endParaRPr lang="en-US" dirty="0"/>
          </a:p>
        </p:txBody>
      </p:sp>
      <p:pic>
        <p:nvPicPr>
          <p:cNvPr id="3" name="Picture 2" descr="This figure shows the middle portion of a Gantt Chart. "/>
          <p:cNvPicPr>
            <a:picLocks noChangeAspect="1"/>
          </p:cNvPicPr>
          <p:nvPr/>
        </p:nvPicPr>
        <p:blipFill rotWithShape="1">
          <a:blip r:embed="rId3">
            <a:extLst>
              <a:ext uri="{28A0092B-C50C-407E-A947-70E740481C1C}">
                <a14:useLocalDpi xmlns:a14="http://schemas.microsoft.com/office/drawing/2010/main" val="0"/>
              </a:ext>
            </a:extLst>
          </a:blip>
          <a:srcRect t="33333" b="42593"/>
          <a:stretch/>
        </p:blipFill>
        <p:spPr>
          <a:xfrm>
            <a:off x="476722" y="2057400"/>
            <a:ext cx="8023635" cy="2209800"/>
          </a:xfrm>
          <a:prstGeom prst="rect">
            <a:avLst/>
          </a:prstGeom>
        </p:spPr>
      </p:pic>
    </p:spTree>
    <p:extLst>
      <p:ext uri="{BB962C8B-B14F-4D97-AF65-F5344CB8AC3E}">
        <p14:creationId xmlns:p14="http://schemas.microsoft.com/office/powerpoint/2010/main" val="870595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14.4: A Gantt Chart (3 of 3)</a:t>
            </a:r>
            <a:endParaRPr lang="en-US" dirty="0"/>
          </a:p>
        </p:txBody>
      </p:sp>
      <p:pic>
        <p:nvPicPr>
          <p:cNvPr id="3" name="Picture 2" descr="This figure shows the bottom portion of a Gantt Chart. "/>
          <p:cNvPicPr>
            <a:picLocks noChangeAspect="1"/>
          </p:cNvPicPr>
          <p:nvPr/>
        </p:nvPicPr>
        <p:blipFill rotWithShape="1">
          <a:blip r:embed="rId3">
            <a:extLst>
              <a:ext uri="{28A0092B-C50C-407E-A947-70E740481C1C}">
                <a14:useLocalDpi xmlns:a14="http://schemas.microsoft.com/office/drawing/2010/main" val="0"/>
              </a:ext>
            </a:extLst>
          </a:blip>
          <a:srcRect t="57407"/>
          <a:stretch/>
        </p:blipFill>
        <p:spPr>
          <a:xfrm>
            <a:off x="609600" y="1608387"/>
            <a:ext cx="7732858" cy="3767960"/>
          </a:xfrm>
          <a:prstGeom prst="rect">
            <a:avLst/>
          </a:prstGeom>
        </p:spPr>
      </p:pic>
    </p:spTree>
    <p:extLst>
      <p:ext uri="{BB962C8B-B14F-4D97-AF65-F5344CB8AC3E}">
        <p14:creationId xmlns:p14="http://schemas.microsoft.com/office/powerpoint/2010/main" val="1729876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14.5: A PERT Chart</a:t>
            </a:r>
            <a:endParaRPr lang="en-US" dirty="0"/>
          </a:p>
        </p:txBody>
      </p:sp>
      <p:pic>
        <p:nvPicPr>
          <p:cNvPr id="3" name="Picture 2" descr="This graphic is a simplified PERT chart, which shows the dependencies between project task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7563097" cy="4572000"/>
          </a:xfrm>
          <a:prstGeom prst="rect">
            <a:avLst/>
          </a:prstGeom>
        </p:spPr>
      </p:pic>
    </p:spTree>
    <p:extLst>
      <p:ext uri="{BB962C8B-B14F-4D97-AF65-F5344CB8AC3E}">
        <p14:creationId xmlns:p14="http://schemas.microsoft.com/office/powerpoint/2010/main" val="2817244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Increasing User Involvement and Overcoming User Resistance</a:t>
            </a:r>
            <a:endParaRPr lang="en-US" dirty="0"/>
          </a:p>
        </p:txBody>
      </p:sp>
      <p:sp>
        <p:nvSpPr>
          <p:cNvPr id="3" name="Content Placeholder 2"/>
          <p:cNvSpPr>
            <a:spLocks noGrp="1"/>
          </p:cNvSpPr>
          <p:nvPr>
            <p:ph idx="1"/>
          </p:nvPr>
        </p:nvSpPr>
        <p:spPr/>
        <p:txBody>
          <a:bodyPr/>
          <a:lstStyle/>
          <a:p>
            <a:r>
              <a:rPr lang="en-US" dirty="0" smtClean="0"/>
              <a:t>External integration tools </a:t>
            </a:r>
          </a:p>
          <a:p>
            <a:pPr lvl="1"/>
            <a:r>
              <a:rPr lang="en-US" dirty="0" smtClean="0"/>
              <a:t>Link work of implementation team to users at all levels</a:t>
            </a:r>
          </a:p>
          <a:p>
            <a:r>
              <a:rPr lang="en-US" dirty="0" smtClean="0"/>
              <a:t>User resistance to organizational change</a:t>
            </a:r>
          </a:p>
          <a:p>
            <a:pPr lvl="1"/>
            <a:r>
              <a:rPr lang="en-US" dirty="0" smtClean="0"/>
              <a:t>Counterimplementation </a:t>
            </a:r>
          </a:p>
          <a:p>
            <a:r>
              <a:rPr lang="en-US" dirty="0" smtClean="0"/>
              <a:t>Strategies </a:t>
            </a:r>
            <a:r>
              <a:rPr lang="en-US" dirty="0"/>
              <a:t>to overcome user resistance</a:t>
            </a:r>
          </a:p>
          <a:p>
            <a:pPr lvl="1"/>
            <a:r>
              <a:rPr lang="en-US" dirty="0"/>
              <a:t>User </a:t>
            </a:r>
            <a:r>
              <a:rPr lang="en-US" dirty="0" smtClean="0"/>
              <a:t>participation, education </a:t>
            </a:r>
            <a:r>
              <a:rPr lang="en-US" dirty="0"/>
              <a:t>and training</a:t>
            </a:r>
          </a:p>
          <a:p>
            <a:pPr lvl="1"/>
            <a:r>
              <a:rPr lang="en-US" dirty="0"/>
              <a:t>Management edicts and policies</a:t>
            </a:r>
          </a:p>
          <a:p>
            <a:pPr lvl="1"/>
            <a:r>
              <a:rPr lang="en-US" dirty="0"/>
              <a:t>Incentives for cooperation</a:t>
            </a:r>
          </a:p>
          <a:p>
            <a:pPr lvl="1"/>
            <a:r>
              <a:rPr lang="en-US" dirty="0"/>
              <a:t>Improvement of end-user interface</a:t>
            </a:r>
          </a:p>
          <a:p>
            <a:pPr lvl="1"/>
            <a:r>
              <a:rPr lang="en-US" dirty="0"/>
              <a:t>Resolution of organizational problems prior to introduction of new system</a:t>
            </a:r>
          </a:p>
          <a:p>
            <a:pPr lvl="2"/>
            <a:endParaRPr lang="en-US" dirty="0"/>
          </a:p>
        </p:txBody>
      </p:sp>
    </p:spTree>
    <p:extLst>
      <p:ext uri="{BB962C8B-B14F-4D97-AF65-F5344CB8AC3E}">
        <p14:creationId xmlns:p14="http://schemas.microsoft.com/office/powerpoint/2010/main" val="130348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Blue Cross Blue Shield: Smarter Computing Project</a:t>
            </a:r>
            <a:endParaRPr lang="en-US" dirty="0" smtClean="0"/>
          </a:p>
          <a:p>
            <a:r>
              <a:rPr lang="en-US" dirty="0" smtClean="0"/>
              <a:t>Case 2: </a:t>
            </a:r>
            <a:r>
              <a:rPr lang="en-US" dirty="0"/>
              <a:t>NASA Project Management </a:t>
            </a:r>
            <a:r>
              <a:rPr lang="en-US" dirty="0" smtClean="0"/>
              <a:t>Challenges</a:t>
            </a:r>
          </a:p>
        </p:txBody>
      </p:sp>
    </p:spTree>
    <p:extLst>
      <p:ext uri="{BB962C8B-B14F-4D97-AF65-F5344CB8AC3E}">
        <p14:creationId xmlns:p14="http://schemas.microsoft.com/office/powerpoint/2010/main" val="2792165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Snohomish County Public Utility District Implements a New Human Resources System</a:t>
            </a:r>
            <a:endParaRPr lang="en-US" dirty="0"/>
          </a:p>
        </p:txBody>
      </p:sp>
      <p:sp>
        <p:nvSpPr>
          <p:cNvPr id="3" name="Content Placeholder 2"/>
          <p:cNvSpPr>
            <a:spLocks noGrp="1"/>
          </p:cNvSpPr>
          <p:nvPr>
            <p:ph idx="1"/>
          </p:nvPr>
        </p:nvSpPr>
        <p:spPr>
          <a:xfrm>
            <a:off x="457200" y="2484437"/>
            <a:ext cx="8229600" cy="3687763"/>
          </a:xfrm>
        </p:spPr>
        <p:txBody>
          <a:bodyPr/>
          <a:lstStyle/>
          <a:p>
            <a:r>
              <a:rPr lang="en-US" dirty="0" smtClean="0"/>
              <a:t>Class discussion</a:t>
            </a:r>
          </a:p>
          <a:p>
            <a:pPr lvl="1"/>
            <a:r>
              <a:rPr lang="en-US" dirty="0" smtClean="0"/>
              <a:t>How </a:t>
            </a:r>
            <a:r>
              <a:rPr lang="en-US" dirty="0"/>
              <a:t>important was the human resources </a:t>
            </a:r>
            <a:r>
              <a:rPr lang="en-US" dirty="0" smtClean="0"/>
              <a:t>project for </a:t>
            </a:r>
            <a:r>
              <a:rPr lang="en-US" dirty="0"/>
              <a:t>Snohomish PUD? Why?</a:t>
            </a:r>
          </a:p>
          <a:p>
            <a:pPr lvl="1"/>
            <a:r>
              <a:rPr lang="en-US" dirty="0" smtClean="0"/>
              <a:t>Classify </a:t>
            </a:r>
            <a:r>
              <a:rPr lang="en-US" dirty="0"/>
              <a:t>and describe the management</a:t>
            </a:r>
            <a:r>
              <a:rPr lang="en-US" dirty="0" smtClean="0"/>
              <a:t>, organization</a:t>
            </a:r>
            <a:r>
              <a:rPr lang="en-US" dirty="0"/>
              <a:t>, and technology issues the </a:t>
            </a:r>
            <a:r>
              <a:rPr lang="en-US" dirty="0" smtClean="0"/>
              <a:t>project had </a:t>
            </a:r>
            <a:r>
              <a:rPr lang="en-US" dirty="0"/>
              <a:t>to address in order to implement the </a:t>
            </a:r>
            <a:r>
              <a:rPr lang="en-US" dirty="0" smtClean="0"/>
              <a:t>new system </a:t>
            </a:r>
            <a:r>
              <a:rPr lang="en-US" dirty="0"/>
              <a:t>successfully. How did the project </a:t>
            </a:r>
            <a:r>
              <a:rPr lang="en-US" dirty="0" smtClean="0"/>
              <a:t>team deal </a:t>
            </a:r>
            <a:r>
              <a:rPr lang="en-US" dirty="0"/>
              <a:t>with these issues</a:t>
            </a:r>
            <a:r>
              <a:rPr lang="en-US" dirty="0" smtClean="0"/>
              <a:t>?</a:t>
            </a:r>
          </a:p>
          <a:p>
            <a:pPr lvl="1"/>
            <a:r>
              <a:rPr lang="en-US" dirty="0"/>
              <a:t>Describe the composition of the project team</a:t>
            </a:r>
            <a:r>
              <a:rPr lang="en-US" dirty="0" smtClean="0"/>
              <a:t>. How </a:t>
            </a:r>
            <a:r>
              <a:rPr lang="en-US" dirty="0"/>
              <a:t>important was this? Why?</a:t>
            </a:r>
          </a:p>
          <a:p>
            <a:pPr lvl="1"/>
            <a:r>
              <a:rPr lang="en-US" dirty="0" smtClean="0"/>
              <a:t>Why </a:t>
            </a:r>
            <a:r>
              <a:rPr lang="en-US" dirty="0"/>
              <a:t>do you think the implementation of </a:t>
            </a:r>
            <a:r>
              <a:rPr lang="en-US" dirty="0" smtClean="0"/>
              <a:t>Snohomish PUD’s </a:t>
            </a:r>
            <a:r>
              <a:rPr lang="en-US" dirty="0"/>
              <a:t>new human resource system </a:t>
            </a:r>
            <a:r>
              <a:rPr lang="en-US" dirty="0" smtClean="0"/>
              <a:t>was successful</a:t>
            </a:r>
            <a:r>
              <a:rPr lang="en-US" dirty="0"/>
              <a:t>? Explain your answer.</a:t>
            </a:r>
          </a:p>
        </p:txBody>
      </p:sp>
    </p:spTree>
    <p:extLst>
      <p:ext uri="{BB962C8B-B14F-4D97-AF65-F5344CB8AC3E}">
        <p14:creationId xmlns:p14="http://schemas.microsoft.com/office/powerpoint/2010/main" val="1855380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Designing for the Organization</a:t>
            </a:r>
            <a:endParaRPr lang="en-US" dirty="0"/>
          </a:p>
        </p:txBody>
      </p:sp>
      <p:sp>
        <p:nvSpPr>
          <p:cNvPr id="3" name="Content Placeholder 2"/>
          <p:cNvSpPr>
            <a:spLocks noGrp="1"/>
          </p:cNvSpPr>
          <p:nvPr>
            <p:ph idx="1"/>
          </p:nvPr>
        </p:nvSpPr>
        <p:spPr/>
        <p:txBody>
          <a:bodyPr/>
          <a:lstStyle/>
          <a:p>
            <a:r>
              <a:rPr lang="en-US" dirty="0" smtClean="0"/>
              <a:t>Need to address ways in which organization changes with new system</a:t>
            </a:r>
          </a:p>
          <a:p>
            <a:r>
              <a:rPr lang="en-US" dirty="0" smtClean="0"/>
              <a:t>Ergonomics</a:t>
            </a:r>
          </a:p>
          <a:p>
            <a:pPr lvl="1"/>
            <a:r>
              <a:rPr lang="en-US" dirty="0" smtClean="0"/>
              <a:t>Interaction of people and machines in work environment</a:t>
            </a:r>
          </a:p>
          <a:p>
            <a:r>
              <a:rPr lang="en-US" dirty="0" smtClean="0"/>
              <a:t>Organizational impact analysis </a:t>
            </a:r>
          </a:p>
          <a:p>
            <a:pPr lvl="1"/>
            <a:r>
              <a:rPr lang="en-US" dirty="0" smtClean="0"/>
              <a:t>How system will affect organizational structure, attitudes, decision making, operations</a:t>
            </a:r>
          </a:p>
          <a:p>
            <a:r>
              <a:rPr lang="en-US" dirty="0" smtClean="0"/>
              <a:t>Sociotechnical design</a:t>
            </a:r>
          </a:p>
          <a:p>
            <a:pPr lvl="1"/>
            <a:r>
              <a:rPr lang="en-US" dirty="0" smtClean="0"/>
              <a:t>Addresses human and organizational issues</a:t>
            </a:r>
          </a:p>
          <a:p>
            <a:pPr lvl="1"/>
            <a:endParaRPr lang="en-US" dirty="0" smtClean="0"/>
          </a:p>
        </p:txBody>
      </p:sp>
    </p:spTree>
    <p:extLst>
      <p:ext uri="{BB962C8B-B14F-4D97-AF65-F5344CB8AC3E}">
        <p14:creationId xmlns:p14="http://schemas.microsoft.com/office/powerpoint/2010/main" val="1757937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Management Software Tools</a:t>
            </a:r>
            <a:endParaRPr lang="en-US" dirty="0"/>
          </a:p>
        </p:txBody>
      </p:sp>
      <p:sp>
        <p:nvSpPr>
          <p:cNvPr id="3" name="Content Placeholder 2"/>
          <p:cNvSpPr>
            <a:spLocks noGrp="1"/>
          </p:cNvSpPr>
          <p:nvPr>
            <p:ph idx="1"/>
          </p:nvPr>
        </p:nvSpPr>
        <p:spPr/>
        <p:txBody>
          <a:bodyPr/>
          <a:lstStyle/>
          <a:p>
            <a:r>
              <a:rPr lang="en-US" dirty="0" smtClean="0"/>
              <a:t>Can automate many aspects of project management</a:t>
            </a:r>
          </a:p>
          <a:p>
            <a:r>
              <a:rPr lang="en-US" dirty="0" smtClean="0"/>
              <a:t>Capabilities for defining, ordering tasks</a:t>
            </a:r>
          </a:p>
          <a:p>
            <a:pPr lvl="1"/>
            <a:r>
              <a:rPr lang="en-US" dirty="0" smtClean="0"/>
              <a:t>Assigning resources to tasks, tracking progress</a:t>
            </a:r>
          </a:p>
          <a:p>
            <a:pPr lvl="1"/>
            <a:r>
              <a:rPr lang="en-US" dirty="0" smtClean="0"/>
              <a:t>Manage very large numbers of tasks and relationships</a:t>
            </a:r>
          </a:p>
          <a:p>
            <a:r>
              <a:rPr lang="en-US" dirty="0" smtClean="0"/>
              <a:t>Microsoft Project</a:t>
            </a:r>
          </a:p>
          <a:p>
            <a:r>
              <a:rPr lang="en-US" dirty="0" smtClean="0"/>
              <a:t>Cloud-based software</a:t>
            </a:r>
          </a:p>
          <a:p>
            <a:r>
              <a:rPr lang="en-US" dirty="0" smtClean="0"/>
              <a:t>Project portfolio management software</a:t>
            </a:r>
            <a:endParaRPr lang="en-US" dirty="0"/>
          </a:p>
        </p:txBody>
      </p:sp>
    </p:spTree>
    <p:extLst>
      <p:ext uri="{BB962C8B-B14F-4D97-AF65-F5344CB8AC3E}">
        <p14:creationId xmlns:p14="http://schemas.microsoft.com/office/powerpoint/2010/main" val="930874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 Counts on Project Management</a:t>
            </a:r>
            <a:endParaRPr lang="en-US" altLang="en-US" dirty="0"/>
          </a:p>
        </p:txBody>
      </p:sp>
      <p:sp>
        <p:nvSpPr>
          <p:cNvPr id="3" name="Content Placeholder 2"/>
          <p:cNvSpPr>
            <a:spLocks noGrp="1"/>
          </p:cNvSpPr>
          <p:nvPr>
            <p:ph idx="1"/>
          </p:nvPr>
        </p:nvSpPr>
        <p:spPr/>
        <p:txBody>
          <a:bodyPr/>
          <a:lstStyle/>
          <a:p>
            <a:r>
              <a:rPr lang="en-US" altLang="en-US" sz="2400" dirty="0" smtClean="0"/>
              <a:t>Problem</a:t>
            </a:r>
          </a:p>
          <a:p>
            <a:pPr lvl="1"/>
            <a:r>
              <a:rPr lang="en-US" sz="1800" dirty="0" smtClean="0"/>
              <a:t>Fragmented data and systems</a:t>
            </a:r>
          </a:p>
          <a:p>
            <a:r>
              <a:rPr lang="en-US" altLang="en-US" sz="2400" dirty="0" smtClean="0"/>
              <a:t>Solutions</a:t>
            </a:r>
          </a:p>
          <a:p>
            <a:pPr lvl="1"/>
            <a:r>
              <a:rPr lang="en-US" sz="1800" dirty="0" smtClean="0"/>
              <a:t>Hadoop, analytic tools</a:t>
            </a:r>
          </a:p>
          <a:p>
            <a:r>
              <a:rPr lang="en-US" altLang="en-US" sz="2400" dirty="0" smtClean="0"/>
              <a:t>Intuit implemented strong project management, breaking huge project into chunks, to create an enterprisewide data analytics resource, the Intuit Analytics Cloud</a:t>
            </a:r>
          </a:p>
          <a:p>
            <a:r>
              <a:rPr lang="en-US" altLang="en-US" sz="2400" dirty="0" smtClean="0"/>
              <a:t>Illustrates the influence of project management in implementing successful IT projects</a:t>
            </a:r>
            <a:endParaRPr lang="en-US" altLang="en-US" sz="1800" dirty="0"/>
          </a:p>
        </p:txBody>
      </p:sp>
    </p:spTree>
    <p:extLst>
      <p:ext uri="{BB962C8B-B14F-4D97-AF65-F5344CB8AC3E}">
        <p14:creationId xmlns:p14="http://schemas.microsoft.com/office/powerpoint/2010/main" val="371573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Runaway Projects and System Failure</a:t>
            </a:r>
            <a:endParaRPr lang="en-US" dirty="0"/>
          </a:p>
        </p:txBody>
      </p:sp>
      <p:sp>
        <p:nvSpPr>
          <p:cNvPr id="3" name="Content Placeholder 2"/>
          <p:cNvSpPr>
            <a:spLocks noGrp="1"/>
          </p:cNvSpPr>
          <p:nvPr>
            <p:ph idx="1"/>
          </p:nvPr>
        </p:nvSpPr>
        <p:spPr/>
        <p:txBody>
          <a:bodyPr/>
          <a:lstStyle/>
          <a:p>
            <a:r>
              <a:rPr lang="en-US" altLang="en-US" dirty="0" smtClean="0"/>
              <a:t>Runaway projects: 30–40 percent IT projects</a:t>
            </a:r>
          </a:p>
          <a:p>
            <a:pPr lvl="1"/>
            <a:r>
              <a:rPr lang="en-US" altLang="en-US" dirty="0" smtClean="0"/>
              <a:t>Exceed schedule, budget</a:t>
            </a:r>
          </a:p>
          <a:p>
            <a:pPr lvl="1"/>
            <a:r>
              <a:rPr lang="en-US" altLang="en-US" dirty="0" smtClean="0"/>
              <a:t>Fail to perform as specified</a:t>
            </a:r>
          </a:p>
          <a:p>
            <a:r>
              <a:rPr lang="en-US" altLang="en-US" dirty="0" smtClean="0"/>
              <a:t>Types of system failure</a:t>
            </a:r>
          </a:p>
          <a:p>
            <a:pPr lvl="1"/>
            <a:r>
              <a:rPr lang="en-US" altLang="en-US" dirty="0" smtClean="0"/>
              <a:t>Fail to capture essential business requirements</a:t>
            </a:r>
          </a:p>
          <a:p>
            <a:pPr lvl="1"/>
            <a:r>
              <a:rPr lang="en-US" altLang="en-US" dirty="0" smtClean="0"/>
              <a:t>Fail to provide organizational benefits</a:t>
            </a:r>
          </a:p>
          <a:p>
            <a:pPr lvl="1"/>
            <a:r>
              <a:rPr lang="en-US" altLang="en-US" dirty="0" smtClean="0"/>
              <a:t>Complicated, poorly organized user interface</a:t>
            </a:r>
          </a:p>
          <a:p>
            <a:pPr lvl="1"/>
            <a:r>
              <a:rPr lang="en-US" altLang="en-US" dirty="0" smtClean="0"/>
              <a:t>Inaccurate or inconsistent data</a:t>
            </a:r>
            <a:endParaRPr lang="en-US" altLang="en-US" dirty="0"/>
          </a:p>
        </p:txBody>
      </p:sp>
    </p:spTree>
    <p:extLst>
      <p:ext uri="{BB962C8B-B14F-4D97-AF65-F5344CB8AC3E}">
        <p14:creationId xmlns:p14="http://schemas.microsoft.com/office/powerpoint/2010/main" val="97956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14.1: Consequences of Poor Project Management</a:t>
            </a:r>
            <a:endParaRPr lang="en-US" dirty="0"/>
          </a:p>
        </p:txBody>
      </p:sp>
      <p:pic>
        <p:nvPicPr>
          <p:cNvPr id="3" name="Picture 2" descr="This graphic illustrates the main consequences when an information project is not properly manag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2590800"/>
            <a:ext cx="7519013" cy="1066800"/>
          </a:xfrm>
          <a:prstGeom prst="rect">
            <a:avLst/>
          </a:prstGeom>
        </p:spPr>
      </p:pic>
    </p:spTree>
    <p:extLst>
      <p:ext uri="{BB962C8B-B14F-4D97-AF65-F5344CB8AC3E}">
        <p14:creationId xmlns:p14="http://schemas.microsoft.com/office/powerpoint/2010/main" val="1555542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Management Objectives</a:t>
            </a:r>
            <a:endParaRPr lang="en-US" dirty="0"/>
          </a:p>
        </p:txBody>
      </p:sp>
      <p:sp>
        <p:nvSpPr>
          <p:cNvPr id="3" name="Content Placeholder 2"/>
          <p:cNvSpPr>
            <a:spLocks noGrp="1"/>
          </p:cNvSpPr>
          <p:nvPr>
            <p:ph idx="1"/>
          </p:nvPr>
        </p:nvSpPr>
        <p:spPr/>
        <p:txBody>
          <a:bodyPr/>
          <a:lstStyle/>
          <a:p>
            <a:r>
              <a:rPr lang="en-US" dirty="0" smtClean="0"/>
              <a:t>Project management</a:t>
            </a:r>
          </a:p>
          <a:p>
            <a:pPr lvl="1"/>
            <a:r>
              <a:rPr lang="en-US" dirty="0" smtClean="0"/>
              <a:t>Activities include planning work, assessing risk, estimating resources required, organizing the work, assigning tasks, controlling project execution, reporting progress, analyzing results</a:t>
            </a:r>
          </a:p>
          <a:p>
            <a:r>
              <a:rPr lang="en-US" dirty="0" smtClean="0"/>
              <a:t>Five major variables</a:t>
            </a:r>
          </a:p>
          <a:p>
            <a:pPr lvl="1"/>
            <a:r>
              <a:rPr lang="en-US" dirty="0" smtClean="0"/>
              <a:t>Scope</a:t>
            </a:r>
          </a:p>
          <a:p>
            <a:pPr lvl="1"/>
            <a:r>
              <a:rPr lang="en-US" dirty="0" smtClean="0"/>
              <a:t>Time</a:t>
            </a:r>
          </a:p>
          <a:p>
            <a:pPr lvl="1"/>
            <a:r>
              <a:rPr lang="en-US" dirty="0" smtClean="0"/>
              <a:t>Cost</a:t>
            </a:r>
          </a:p>
          <a:p>
            <a:pPr lvl="1"/>
            <a:r>
              <a:rPr lang="en-US" dirty="0" smtClean="0"/>
              <a:t>Quality</a:t>
            </a:r>
          </a:p>
          <a:p>
            <a:pPr lvl="1"/>
            <a:r>
              <a:rPr lang="en-US" dirty="0" smtClean="0"/>
              <a:t>Risk</a:t>
            </a:r>
            <a:endParaRPr lang="en-US" dirty="0"/>
          </a:p>
        </p:txBody>
      </p:sp>
    </p:spTree>
    <p:extLst>
      <p:ext uri="{BB962C8B-B14F-4D97-AF65-F5344CB8AC3E}">
        <p14:creationId xmlns:p14="http://schemas.microsoft.com/office/powerpoint/2010/main" val="399870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Management Structure for Information</a:t>
            </a:r>
            <a:br>
              <a:rPr lang="en-US" dirty="0" smtClean="0"/>
            </a:br>
            <a:r>
              <a:rPr lang="en-US" dirty="0" smtClean="0"/>
              <a:t>Systems Projects</a:t>
            </a:r>
            <a:endParaRPr lang="en-US" dirty="0"/>
          </a:p>
        </p:txBody>
      </p:sp>
      <p:sp>
        <p:nvSpPr>
          <p:cNvPr id="3" name="Content Placeholder 2"/>
          <p:cNvSpPr>
            <a:spLocks noGrp="1"/>
          </p:cNvSpPr>
          <p:nvPr>
            <p:ph idx="1"/>
          </p:nvPr>
        </p:nvSpPr>
        <p:spPr/>
        <p:txBody>
          <a:bodyPr/>
          <a:lstStyle/>
          <a:p>
            <a:r>
              <a:rPr lang="en-US" altLang="en-US" dirty="0" smtClean="0"/>
              <a:t>Corporate strategic planning group</a:t>
            </a:r>
          </a:p>
          <a:p>
            <a:pPr lvl="1"/>
            <a:r>
              <a:rPr lang="en-US" altLang="en-US" dirty="0" smtClean="0"/>
              <a:t>Responsible for firm</a:t>
            </a:r>
            <a:r>
              <a:rPr lang="en-US" altLang="ja-JP" dirty="0" smtClean="0"/>
              <a:t>’s strategic plan</a:t>
            </a:r>
          </a:p>
          <a:p>
            <a:r>
              <a:rPr lang="en-US" altLang="en-US" dirty="0" smtClean="0"/>
              <a:t>Information systems steering committee</a:t>
            </a:r>
          </a:p>
          <a:p>
            <a:pPr lvl="1"/>
            <a:r>
              <a:rPr lang="en-US" altLang="en-US" dirty="0" smtClean="0"/>
              <a:t>Reviews and approves plans for systems in all divisions</a:t>
            </a:r>
          </a:p>
          <a:p>
            <a:r>
              <a:rPr lang="en-US" altLang="en-US" dirty="0" smtClean="0"/>
              <a:t>Project management group</a:t>
            </a:r>
          </a:p>
          <a:p>
            <a:pPr lvl="1"/>
            <a:r>
              <a:rPr lang="en-US" altLang="en-US" dirty="0" smtClean="0"/>
              <a:t>Responsible for overseeing specific projects</a:t>
            </a:r>
          </a:p>
          <a:p>
            <a:r>
              <a:rPr lang="en-US" altLang="en-US" dirty="0" smtClean="0"/>
              <a:t>Project team</a:t>
            </a:r>
          </a:p>
          <a:p>
            <a:pPr lvl="1"/>
            <a:r>
              <a:rPr lang="en-US" altLang="en-US" dirty="0" smtClean="0"/>
              <a:t>Responsible for individual systems project</a:t>
            </a:r>
            <a:endParaRPr lang="en-US" altLang="en-US" dirty="0"/>
          </a:p>
        </p:txBody>
      </p:sp>
    </p:spTree>
    <p:extLst>
      <p:ext uri="{BB962C8B-B14F-4D97-AF65-F5344CB8AC3E}">
        <p14:creationId xmlns:p14="http://schemas.microsoft.com/office/powerpoint/2010/main" val="201898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14.2: Management Control of Systems Projects</a:t>
            </a:r>
            <a:endParaRPr lang="en-US" dirty="0"/>
          </a:p>
        </p:txBody>
      </p:sp>
      <p:pic>
        <p:nvPicPr>
          <p:cNvPr id="3" name="Picture 2" descr="This graphic illustrates what management levels the four main groups are 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46685"/>
            <a:ext cx="6385503" cy="4179903"/>
          </a:xfrm>
          <a:prstGeom prst="rect">
            <a:avLst/>
          </a:prstGeom>
        </p:spPr>
      </p:pic>
    </p:spTree>
    <p:extLst>
      <p:ext uri="{BB962C8B-B14F-4D97-AF65-F5344CB8AC3E}">
        <p14:creationId xmlns:p14="http://schemas.microsoft.com/office/powerpoint/2010/main" val="235919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3634</TotalTime>
  <Words>3756</Words>
  <Application>Microsoft Macintosh PowerPoint</Application>
  <PresentationFormat>On-screen Show (4:3)</PresentationFormat>
  <Paragraphs>354</Paragraphs>
  <Slides>32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Times New Roman</vt:lpstr>
      <vt:lpstr>Verdana</vt:lpstr>
      <vt:lpstr>Wingdings</vt:lpstr>
      <vt:lpstr>Arial</vt:lpstr>
      <vt:lpstr>508 Lecture</vt:lpstr>
      <vt:lpstr>Management Information Systems: Managing the Digital Firm</vt:lpstr>
      <vt:lpstr>Learning Objectives</vt:lpstr>
      <vt:lpstr>Video Cases</vt:lpstr>
      <vt:lpstr>Intuit Counts on Project Management</vt:lpstr>
      <vt:lpstr>Runaway Projects and System Failure</vt:lpstr>
      <vt:lpstr>Figure 14.1: Consequences of Poor Project Management</vt:lpstr>
      <vt:lpstr>Project Management Objectives</vt:lpstr>
      <vt:lpstr>Management Structure for Information Systems Projects</vt:lpstr>
      <vt:lpstr>Figure 14.2: Management Control of Systems Projects</vt:lpstr>
      <vt:lpstr>Information Systems Plan (1 of 2)</vt:lpstr>
      <vt:lpstr>Information Systems Plan (2 of 2)</vt:lpstr>
      <vt:lpstr>Portfolio Analysis</vt:lpstr>
      <vt:lpstr>Figure 14.3: A System Portfolio</vt:lpstr>
      <vt:lpstr>Scoring Models</vt:lpstr>
      <vt:lpstr>Table 14.2 Example of a Scoring Model for an ERP System</vt:lpstr>
      <vt:lpstr>Information System Costs and Benefits</vt:lpstr>
      <vt:lpstr>Capital Budgeting for Information Systems</vt:lpstr>
      <vt:lpstr>Dimensions of Project Risk</vt:lpstr>
      <vt:lpstr>Interactive Session: Management: Can the National Health Service Go Paperless?</vt:lpstr>
      <vt:lpstr>Change Management and the Concept of Implementation (1 of 2)</vt:lpstr>
      <vt:lpstr>Change Management and the Concept of Implementation (2 of 2)</vt:lpstr>
      <vt:lpstr>Change Management Challenges for Business Process Reengineering, Enterprise Applications, and Mergers and Acquisitions</vt:lpstr>
      <vt:lpstr>Controlling Risk Factors</vt:lpstr>
      <vt:lpstr>Formal Planning and Control Tools</vt:lpstr>
      <vt:lpstr>Figure 14.4: A Gantt Chart (1 of 3)</vt:lpstr>
      <vt:lpstr>Figure 14.4: A Gantt Chart (2 of 3)</vt:lpstr>
      <vt:lpstr>Figure 14.4: A Gantt Chart (3 of 3)</vt:lpstr>
      <vt:lpstr>Figure 14.5: A PERT Chart</vt:lpstr>
      <vt:lpstr>Increasing User Involvement and Overcoming User Resistance</vt:lpstr>
      <vt:lpstr>Interactive Session: Organizations: Snohomish County Public Utility District Implements a New Human Resources System</vt:lpstr>
      <vt:lpstr>Designing for the Organization</vt:lpstr>
      <vt:lpstr>Project Management Software Tools</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214</cp:revision>
  <dcterms:created xsi:type="dcterms:W3CDTF">2014-07-14T20:04:21Z</dcterms:created>
  <dcterms:modified xsi:type="dcterms:W3CDTF">2017-03-03T19:24:13Z</dcterms:modified>
  <cp:category>Information Systems</cp:category>
</cp:coreProperties>
</file>