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49" r:id="rId2"/>
    <p:sldId id="350" r:id="rId3"/>
    <p:sldId id="376" r:id="rId4"/>
    <p:sldId id="355" r:id="rId5"/>
    <p:sldId id="377" r:id="rId6"/>
    <p:sldId id="351" r:id="rId7"/>
    <p:sldId id="369" r:id="rId8"/>
    <p:sldId id="423" r:id="rId9"/>
    <p:sldId id="409" r:id="rId10"/>
    <p:sldId id="424" r:id="rId11"/>
    <p:sldId id="410" r:id="rId12"/>
    <p:sldId id="425" r:id="rId13"/>
    <p:sldId id="411" r:id="rId14"/>
    <p:sldId id="426" r:id="rId15"/>
    <p:sldId id="412" r:id="rId16"/>
    <p:sldId id="428" r:id="rId17"/>
    <p:sldId id="413" r:id="rId18"/>
    <p:sldId id="414" r:id="rId19"/>
    <p:sldId id="415" r:id="rId20"/>
    <p:sldId id="429" r:id="rId21"/>
    <p:sldId id="416" r:id="rId22"/>
    <p:sldId id="417" r:id="rId23"/>
    <p:sldId id="418" r:id="rId24"/>
    <p:sldId id="427" r:id="rId25"/>
    <p:sldId id="431" r:id="rId26"/>
    <p:sldId id="432" r:id="rId27"/>
    <p:sldId id="408" r:id="rId28"/>
    <p:sldId id="433" r:id="rId29"/>
    <p:sldId id="435" r:id="rId30"/>
    <p:sldId id="419" r:id="rId31"/>
    <p:sldId id="436" r:id="rId32"/>
    <p:sldId id="437" r:id="rId33"/>
    <p:sldId id="420" r:id="rId34"/>
    <p:sldId id="438" r:id="rId35"/>
    <p:sldId id="439" r:id="rId36"/>
    <p:sldId id="441" r:id="rId37"/>
    <p:sldId id="421" r:id="rId38"/>
    <p:sldId id="442" r:id="rId39"/>
    <p:sldId id="443" r:id="rId40"/>
    <p:sldId id="42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iller" initials="M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8"/>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5" autoAdjust="0"/>
    <p:restoredTop sz="84419" autoAdjust="0"/>
  </p:normalViewPr>
  <p:slideViewPr>
    <p:cSldViewPr>
      <p:cViewPr varScale="1">
        <p:scale>
          <a:sx n="81" d="100"/>
          <a:sy n="81" d="100"/>
        </p:scale>
        <p:origin x="1872" y="176"/>
      </p:cViewPr>
      <p:guideLst>
        <p:guide orient="horz" pos="2160"/>
        <p:guide pos="2880"/>
      </p:guideLst>
    </p:cSldViewPr>
  </p:slideViewPr>
  <p:outlineViewPr>
    <p:cViewPr>
      <p:scale>
        <a:sx n="33" d="100"/>
        <a:sy n="33" d="100"/>
      </p:scale>
      <p:origin x="0" y="-20286"/>
    </p:cViewPr>
  </p:outlineViewPr>
  <p:notesTextViewPr>
    <p:cViewPr>
      <p:scale>
        <a:sx n="110" d="100"/>
        <a:sy n="110" d="100"/>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commentAuthors" Target="commentAuthors.xml"/><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3/3/17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3/3/17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chapter discusses the role of databases for managing a firm</a:t>
            </a:r>
            <a:r>
              <a:rPr lang="en-US" altLang="ja-JP" dirty="0" smtClean="0"/>
              <a:t>’s data and providing the foundation for business intelligence. Ask students to describe any databases they have encountered or used at work or in their personal use on the web. For example, Google and Amazon are database-driven websites, as are travel reservation websites, Facebook, and, of course, iTunes. Ask students why these sites are driven by databases—what is it about databases that makes the creation and use of these sites more efficient?</a:t>
            </a:r>
            <a:endParaRPr lang="en-US" altLang="en-US" dirty="0" smtClean="0"/>
          </a:p>
          <a:p>
            <a:endParaRPr lang="en-US" altLang="en-US" dirty="0" smtClean="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78936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6.3,</a:t>
            </a:r>
            <a:r>
              <a:rPr lang="en-US" altLang="en-US" baseline="0" dirty="0" smtClean="0"/>
              <a:t> Page 218.</a:t>
            </a:r>
          </a:p>
          <a:p>
            <a:r>
              <a:rPr lang="en-US" sz="1200" b="0" i="0" u="none" strike="noStrike" kern="1200" baseline="0" dirty="0" smtClean="0">
                <a:solidFill>
                  <a:schemeClr val="tx1"/>
                </a:solidFill>
                <a:latin typeface="+mn-lt"/>
                <a:ea typeface="+mn-ea"/>
                <a:cs typeface="+mn-cs"/>
              </a:rPr>
              <a:t>A single human resources database provides many different views of data, depending on the information requirements of the user. Illustrated here are two possible views, one of interest to a benefits specialist and one of interest to a member of the company’s payroll department.</a:t>
            </a:r>
          </a:p>
          <a:p>
            <a:endParaRPr lang="en-US" alt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graphic illustrates what is meant by providing different logical views of data. The orange rectangles represent two different views in an HR database, one for reviewing employee benefits, the other for accessing payroll records. The students can think of the green cylinder as the physical view, which shows how the data are actually organized and stored on the physical media. The physical data do not change, but a DBMS can create many different logical views to suit different needs of users.</a:t>
            </a:r>
          </a:p>
          <a:p>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581304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introduces the most common type of DBMS in use with PCs, servers, and mainframes today, the relational database. Ask students why these DBMS are called relational. Ask students for examples of RDBMS software popular today and if they have every used any of this software. You can walk students through an example database that you have prepared in Access or use one of the exercise data tables found at the end of the chapter. Identify rows, fields, and primary key.</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85432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6.4,</a:t>
            </a:r>
            <a:r>
              <a:rPr lang="en-US" altLang="en-US" baseline="0" dirty="0" smtClean="0"/>
              <a:t> Page 219.</a:t>
            </a:r>
          </a:p>
          <a:p>
            <a:r>
              <a:rPr lang="en-US" sz="1200" b="0" i="0" u="none" strike="noStrike" kern="1200" baseline="0" dirty="0" smtClean="0">
                <a:solidFill>
                  <a:schemeClr val="tx1"/>
                </a:solidFill>
                <a:latin typeface="+mn-lt"/>
                <a:ea typeface="+mn-ea"/>
                <a:cs typeface="+mn-cs"/>
              </a:rPr>
              <a:t>A relational database organizes data in the form of two-dimensional tables. Illustrated here are tables for the entities SUPPLIER and PART showing how they represent each entity and its attributes. Supplier_Number is a primary key for the SUPPLIER table and a foreign key for the PART table.</a:t>
            </a:r>
          </a:p>
          <a:p>
            <a:endParaRPr lang="en-US" alt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graphic on this slide illustrates two tables in a relational DBMS. Ask students what the entity on this slide and the next are. The key field in the Supplier table is the Supplier number. What is the purpose of the key field?</a:t>
            </a:r>
          </a:p>
          <a:p>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502560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describes how information is retrieved from a relational database. These operations (SELECT, JOIN, PROJECT) are like programming statements and are used by DBMS developers. For example, looking at the last two slides showing the Supplier and Parts table, you would use what kind of an operation to show the Parts records along with the appropriate supplier</a:t>
            </a:r>
            <a:r>
              <a:rPr lang="en-US" altLang="ja-JP" dirty="0" smtClean="0"/>
              <a:t>'s name? Access has wizards for these commands.</a:t>
            </a:r>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237466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6.5,</a:t>
            </a:r>
            <a:r>
              <a:rPr lang="en-US" altLang="en-US" baseline="0" dirty="0" smtClean="0"/>
              <a:t> Page 221.</a:t>
            </a:r>
          </a:p>
          <a:p>
            <a:r>
              <a:rPr lang="en-US" sz="1200" b="0" i="0" u="none" strike="noStrike" kern="1200" baseline="0" dirty="0" smtClean="0">
                <a:solidFill>
                  <a:schemeClr val="tx1"/>
                </a:solidFill>
                <a:latin typeface="+mn-lt"/>
                <a:ea typeface="+mn-ea"/>
                <a:cs typeface="+mn-cs"/>
              </a:rPr>
              <a:t>The select, join, and project operations enable data from two different tables to be combined and only selected attributes to be displayed.</a:t>
            </a:r>
          </a:p>
          <a:p>
            <a:endParaRPr lang="en-US" alt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graphic illustrates the result from combining the SELECT, JOIN, and PROJECT operations to create a subset of data. The SELECT operation retrieves just those parts in the PART table whose part number is 137 or 150. The JOIN operation uses the foreign key of the Supplier Number provided by the PART table to locate supplier data from the Supplier Table for just those records selected in the SELECT operation. Finally, the PROJECT operation limits the columns to be shown to be simply the part number, part name, supplier number, and supplier name (orange rectangle).</a:t>
            </a:r>
          </a:p>
          <a:p>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972143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This slide discusses the three main capabilities of a DBMS: its data definition capability, the data dictionary, and a data manipulation language. </a:t>
            </a:r>
          </a:p>
          <a:p>
            <a:pPr eaLnBrk="1" hangingPunct="1"/>
            <a:endParaRPr lang="en-US" altLang="en-US" dirty="0" smtClean="0"/>
          </a:p>
          <a:p>
            <a:pPr eaLnBrk="1" hangingPunct="1"/>
            <a:r>
              <a:rPr lang="en-US" altLang="en-US" dirty="0" smtClean="0"/>
              <a:t>Ask students to describe what characteristics of data would be stored by a data dictionary (name, description, size, type, format, other properties of a field). For a large company, a data dictionary might also store characteristics such as usage, ownership, authorization, security, users.</a:t>
            </a:r>
          </a:p>
          <a:p>
            <a:pPr eaLnBrk="1" hangingPunct="1"/>
            <a:endParaRPr lang="en-US" altLang="en-US" dirty="0" smtClean="0"/>
          </a:p>
          <a:p>
            <a:pPr eaLnBrk="1" hangingPunct="1"/>
            <a:r>
              <a:rPr lang="en-US" altLang="en-US" dirty="0" smtClean="0"/>
              <a:t>Note that the data manipulation language is the tool that requests operations such as SELECT and JOIN to be performed on data.</a:t>
            </a: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3191880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6.6,</a:t>
            </a:r>
            <a:r>
              <a:rPr lang="en-US" altLang="en-US" baseline="0" dirty="0" smtClean="0"/>
              <a:t> Page 222.</a:t>
            </a:r>
          </a:p>
          <a:p>
            <a:r>
              <a:rPr lang="en-US" sz="1200" b="0" i="0" u="none" strike="noStrike" kern="1200" baseline="0" dirty="0" smtClean="0">
                <a:solidFill>
                  <a:schemeClr val="tx1"/>
                </a:solidFill>
                <a:latin typeface="+mn-lt"/>
                <a:ea typeface="+mn-ea"/>
                <a:cs typeface="+mn-cs"/>
              </a:rPr>
              <a:t>Microsoft Access has a rudimentary data dictionary capability that displays information about the size, format, and other characteristics of each field in a database. Displayed here is the information maintained in the SUPPLIER table. The small key icon to the left of Supplier_Number indicates that it is a key field.</a:t>
            </a:r>
          </a:p>
          <a:p>
            <a:endParaRPr lang="en-US" alt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graphic shows the data dictionary capability of Microsoft Access. For the field </a:t>
            </a:r>
            <a:r>
              <a:rPr lang="ja-JP" altLang="en-US" dirty="0" smtClean="0"/>
              <a:t>“</a:t>
            </a:r>
            <a:r>
              <a:rPr lang="en-US" altLang="ja-JP" dirty="0" smtClean="0"/>
              <a:t>Supplier Name</a:t>
            </a:r>
            <a:r>
              <a:rPr lang="ja-JP" altLang="en-US" dirty="0" smtClean="0"/>
              <a:t>”</a:t>
            </a:r>
            <a:r>
              <a:rPr lang="en-US" altLang="ja-JP" dirty="0" smtClean="0"/>
              <a:t> selected in the top pane, definitions can be configured in the General tab in the bottom pane. These General characteristics are Fields Size, Format, Input Mask, Caption, Default Value, Validation Rule, Validation Text, Required, Allow Zero Length, Indexed, Unicode Compression, IME mode, IME Sentence Mode, and Smart Tags.</a:t>
            </a:r>
            <a:endParaRPr lang="en-US" altLang="en-US" dirty="0" smtClean="0"/>
          </a:p>
          <a:p>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181082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6.7,</a:t>
            </a:r>
            <a:r>
              <a:rPr lang="en-US" altLang="en-US" baseline="0" dirty="0" smtClean="0"/>
              <a:t> Page 222.</a:t>
            </a:r>
          </a:p>
          <a:p>
            <a:r>
              <a:rPr lang="en-US" sz="1200" b="0" i="0" u="none" strike="noStrike" kern="1200" baseline="0" dirty="0" smtClean="0">
                <a:solidFill>
                  <a:schemeClr val="tx1"/>
                </a:solidFill>
                <a:latin typeface="+mn-lt"/>
                <a:ea typeface="+mn-ea"/>
                <a:cs typeface="+mn-cs"/>
              </a:rPr>
              <a:t>Illustrated here are the SQL statements for a query to select suppliers for parts 137 or 150. They produce a list with the same results as Figure 6.5.</a:t>
            </a:r>
          </a:p>
          <a:p>
            <a:endParaRPr lang="en-US" altLang="en-US" sz="1200" b="0" i="0" u="none" strike="noStrike" kern="1200" baseline="0" dirty="0" smtClean="0">
              <a:solidFill>
                <a:schemeClr val="tx1"/>
              </a:solidFill>
              <a:latin typeface="+mn-lt"/>
              <a:ea typeface="+mn-ea"/>
              <a:cs typeface="+mn-cs"/>
            </a:endParaRPr>
          </a:p>
          <a:p>
            <a:pPr eaLnBrk="1" hangingPunct="1"/>
            <a:r>
              <a:rPr lang="en-US" altLang="en-US" dirty="0" smtClean="0"/>
              <a:t>This graphic shows an example SQL statement that would be used to retrieve data from a database. In this case, the SQL statement is retrieving records from the PART table illustrated on Slide 14 (Figure 6-5) whose Part Number is either 137 or 150.</a:t>
            </a:r>
          </a:p>
          <a:p>
            <a:pPr eaLnBrk="1" hangingPunct="1"/>
            <a:endParaRPr lang="en-US" altLang="en-US" dirty="0" smtClean="0"/>
          </a:p>
          <a:p>
            <a:pPr eaLnBrk="1" hangingPunct="1"/>
            <a:r>
              <a:rPr lang="en-US" altLang="en-US" dirty="0" smtClean="0"/>
              <a:t>Ask students to relate what each phrase of this statement is doing. (For example, the statement says to take the following columns: Part_Number, Part_Name, Supplier Number, Supplier Name, from the two tables Part and Supplier, when the following two conditions are true …)</a:t>
            </a:r>
          </a:p>
          <a:p>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95522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6.8,</a:t>
            </a:r>
            <a:r>
              <a:rPr lang="en-US" altLang="en-US" baseline="0" dirty="0" smtClean="0"/>
              <a:t> Page 223.</a:t>
            </a:r>
          </a:p>
          <a:p>
            <a:r>
              <a:rPr lang="en-US" sz="1200" b="0" i="0" u="none" strike="noStrike" kern="1200" baseline="0" dirty="0" smtClean="0">
                <a:solidFill>
                  <a:schemeClr val="tx1"/>
                </a:solidFill>
                <a:latin typeface="+mn-lt"/>
                <a:ea typeface="+mn-ea"/>
                <a:cs typeface="+mn-cs"/>
              </a:rPr>
              <a:t>Illustrated here is how the query in Figure 6.7 would be constructed using Microsoft Access querybuilding tools. It shows the tables, fields, and selection criteria used for the query.</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graphic illustrates a Microsoft Access query that performs the same operation as the SQL query in the last slide. The query pane at the bottom shows the fields that are requested (Fields), the relevant Tables (Table), the fields that will be displayed in the results (Show), and the criteria limiting the results to Part numbers 137 and 150 (Criteria).</a:t>
            </a:r>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723070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describes activities involved in designing a database. To create an efficient database, you must know what the relationships are among the various data elements, the types of data that will be stored, and how the organization will need to manage the data. Note that the conceptual database design is concerned with how the data elements will be grouped, what data in what tables will make the most efficient organizations.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continues the discussion about designing databases. One technique database designers use in modeling the structure of the data is to use an entity-relationship diagram (illustrated on the next slide). Symbols on the diagram illustrate the types of relationships between entities. Ask students what different types of relationships there are between entities (one-to-one, one-to-many, many-to-many).</a:t>
            </a:r>
            <a:endParaRPr lang="en-US" altLang="en-US" sz="20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773409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409731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6.9,</a:t>
            </a:r>
            <a:r>
              <a:rPr lang="en-US" altLang="en-US" baseline="0" dirty="0" smtClean="0"/>
              <a:t> Page 223.</a:t>
            </a:r>
          </a:p>
          <a:p>
            <a:r>
              <a:rPr lang="en-US" sz="1200" b="0" i="0" u="none" strike="noStrike" kern="1200" baseline="0" dirty="0" smtClean="0">
                <a:solidFill>
                  <a:schemeClr val="tx1"/>
                </a:solidFill>
                <a:latin typeface="+mn-lt"/>
                <a:ea typeface="+mn-ea"/>
                <a:cs typeface="+mn-cs"/>
              </a:rPr>
              <a:t>An unnormalized relation contains repeating groups. For example, there can be many parts and suppliers for each order. There is only a one-to-one correspondence between Order_Number and Order_Date.</a:t>
            </a:r>
          </a:p>
          <a:p>
            <a:endParaRPr lang="en-US" altLang="en-US" sz="1200" b="0" i="0" u="none" strike="noStrike" kern="1200" baseline="0" dirty="0" smtClean="0">
              <a:solidFill>
                <a:schemeClr val="tx1"/>
              </a:solidFill>
              <a:latin typeface="+mn-lt"/>
              <a:ea typeface="+mn-ea"/>
              <a:cs typeface="+mn-cs"/>
            </a:endParaRPr>
          </a:p>
          <a:p>
            <a:pPr eaLnBrk="1" hangingPunct="1"/>
            <a:r>
              <a:rPr lang="en-US" altLang="en-US" dirty="0" smtClean="0"/>
              <a:t>The graphics on this slide and the next illustrate the process of normalization. Here, one table lists the relevant data elements for the entity ORDER. These include all of the details about the order, the part, the supplier.</a:t>
            </a:r>
          </a:p>
          <a:p>
            <a:pPr eaLnBrk="1" hangingPunct="1"/>
            <a:endParaRPr lang="en-US" altLang="en-US" dirty="0" smtClean="0"/>
          </a:p>
          <a:p>
            <a:pPr eaLnBrk="1" hangingPunct="1"/>
            <a:r>
              <a:rPr lang="en-US" altLang="en-US" dirty="0" smtClean="0"/>
              <a:t>An order can include more than one part, and it may be that several parts are supplied by the same supplier. However, using this table, the supplier</a:t>
            </a:r>
            <a:r>
              <a:rPr lang="en-US" altLang="ja-JP" dirty="0" smtClean="0"/>
              <a:t>’s name, and other information might need to be stored several times on the order list. </a:t>
            </a:r>
          </a:p>
          <a:p>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3092662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6.10,</a:t>
            </a:r>
            <a:r>
              <a:rPr lang="en-US" altLang="en-US" baseline="0" dirty="0" smtClean="0"/>
              <a:t> Page 224.</a:t>
            </a:r>
          </a:p>
          <a:p>
            <a:r>
              <a:rPr lang="en-US" sz="1200" b="0" i="0" u="none" strike="noStrike" kern="1200" baseline="0" dirty="0" smtClean="0">
                <a:solidFill>
                  <a:schemeClr val="tx1"/>
                </a:solidFill>
                <a:latin typeface="+mn-lt"/>
                <a:ea typeface="+mn-ea"/>
                <a:cs typeface="+mn-cs"/>
              </a:rPr>
              <a:t>After normalization, the original relation ORDER has been broken down into four smaller relations. The relation ORDER is left with only two attributes, and the relation LINE_ITEM has a combined, or concatenated, key consisting of Order_Number and Part_Number.</a:t>
            </a:r>
            <a:endParaRPr lang="en-US" altLang="en-US" baseline="0" dirty="0" smtClean="0"/>
          </a:p>
          <a:p>
            <a:endParaRPr lang="en-US" sz="1200" b="0" i="0" u="none" strike="noStrike" kern="1200" baseline="0" dirty="0" smtClean="0">
              <a:solidFill>
                <a:schemeClr val="tx1"/>
              </a:solidFill>
              <a:latin typeface="+mn-lt"/>
              <a:ea typeface="+mn-ea"/>
              <a:cs typeface="+mn-cs"/>
            </a:endParaRPr>
          </a:p>
          <a:p>
            <a:pPr eaLnBrk="1" hangingPunct="1"/>
            <a:r>
              <a:rPr lang="en-US" altLang="en-US" dirty="0" smtClean="0"/>
              <a:t>This graphic shows the normalized tables. The Order table has been broken down into four smaller, related tables. Notice that the Order table contains only two unique attributes, Order Number and Order Date. The multiple items ordered are stored using the Line_Item table. The normalization means that very little data has to be duplicated when creating orders, most of the information can be retrieved by using keys to the Part and Supplier tables.</a:t>
            </a:r>
          </a:p>
          <a:p>
            <a:pPr eaLnBrk="1" hangingPunct="1"/>
            <a:endParaRPr lang="en-US" altLang="en-US" dirty="0" smtClean="0"/>
          </a:p>
          <a:p>
            <a:r>
              <a:rPr lang="en-US" altLang="en-US" dirty="0" smtClean="0"/>
              <a:t>It is important to note that relational database systems try to enforce referential integrity rules to ensure that relationships between coupled tables remain consistent. When one table has a foreign key that points to another table, you may not add a record to the table with the foreign key unless there is a corresponding record in the linked table. For example, foreign key Supplier_Number links the PART table to the SUPPLIER table. Referential integrity means that a new part can</a:t>
            </a:r>
            <a:r>
              <a:rPr lang="en-US" altLang="ja-JP" dirty="0" smtClean="0"/>
              <a:t>’t be added to the part table without a valid supplier number existing in the Supplier table. It also means that if a supplier is deleted, any corresponding parts must be deleted also.</a:t>
            </a:r>
            <a:endParaRPr lang="en-US" altLang="en-US"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957341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6.11,</a:t>
            </a:r>
            <a:r>
              <a:rPr lang="en-US" altLang="en-US" baseline="0" dirty="0" smtClean="0"/>
              <a:t> Page 225.</a:t>
            </a:r>
          </a:p>
          <a:p>
            <a:r>
              <a:rPr lang="en-US" sz="1200" b="0" i="0" u="none" strike="noStrike" kern="1200" baseline="0" dirty="0" smtClean="0">
                <a:solidFill>
                  <a:schemeClr val="tx1"/>
                </a:solidFill>
                <a:latin typeface="+mn-lt"/>
                <a:ea typeface="+mn-ea"/>
                <a:cs typeface="+mn-cs"/>
              </a:rPr>
              <a:t>This diagram shows the relationships between the entities SUPPLIER, PART, LINE_ITEM, and ORDER that might be used to model the database in Figure 6.10.</a:t>
            </a:r>
          </a:p>
          <a:p>
            <a:endParaRPr lang="en-US" alt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graphic shows an example of an entity-relationship diagram. It shows that one ORDER can contain many LINE_ITEMs. (A PART can be ordered many times and appear many times as a line item in a single order.) Each LINE ITEM can contain only one PART. Each PART can have only one SUPPLIER, but many PARTs can be provided by the same SUPPLIER.</a:t>
            </a:r>
          </a:p>
          <a:p>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626019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other types of DBMS. Ask students why one would want to store social media data in a non-relational database? The answer: social media involves many different file types, and the information is not easily organized into tables of columns and rows. Another option for businesses is to license database software </a:t>
            </a:r>
            <a:r>
              <a:rPr lang="ja-JP" altLang="en-US" dirty="0" smtClean="0"/>
              <a:t>“</a:t>
            </a:r>
            <a:r>
              <a:rPr lang="en-US" altLang="ja-JP" dirty="0" smtClean="0"/>
              <a:t>from the cloud.</a:t>
            </a:r>
            <a:r>
              <a:rPr lang="ja-JP" altLang="en-US" dirty="0" smtClean="0"/>
              <a:t>”</a:t>
            </a:r>
            <a:r>
              <a:rPr lang="en-US" altLang="ja-JP" dirty="0" smtClean="0"/>
              <a:t> What would be an advantage to using a database service? (A primary answer is scalability—you pay only for the exact services you need.)</a:t>
            </a: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149511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how very large databases are used to produce valuable information for firms. The text gives the example of how, by analyzing data from customer credit card purchases, Louise</a:t>
            </a:r>
            <a:r>
              <a:rPr lang="en-US" altLang="ja-JP" dirty="0" smtClean="0"/>
              <a:t>’s Trattoria, a Los Angeles restaurant chain, learned that quality was more important than price for most of its customers, who were college educated and liked fine wine. The chain responded to this information by introducing vegetarian dishes, more seafood selections, and more expensive wines, raising sales by more than 10%.</a:t>
            </a: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14975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Business intelligence is a very amorphous notion that is not well defined. In this course we refer instead to a “business intelligence” environment which is composed of many different components (including both technology and management dimensions).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eaLnBrk="1" hangingPunct="1"/>
            <a:r>
              <a:rPr lang="en-US" altLang="en-US" dirty="0" smtClean="0"/>
              <a:t>This slide discusses the use of data warehouses and data marts by firms. </a:t>
            </a:r>
          </a:p>
          <a:p>
            <a:pPr eaLnBrk="1" hangingPunct="1"/>
            <a:endParaRPr lang="en-US" altLang="en-US" dirty="0" smtClean="0"/>
          </a:p>
          <a:p>
            <a:pPr eaLnBrk="1" hangingPunct="1"/>
            <a:r>
              <a:rPr lang="en-US" altLang="en-US" dirty="0" smtClean="0"/>
              <a:t>Ask students why having a data warehouse is an advantage for firms hoping to perform business analyses on the data? Why does there have to be a repository of data that is separate from the transaction database?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3453260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4277023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3070033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6.12,</a:t>
            </a:r>
            <a:r>
              <a:rPr lang="en-US" altLang="en-US" baseline="0" dirty="0" smtClean="0"/>
              <a:t> Page 231.</a:t>
            </a:r>
          </a:p>
          <a:p>
            <a:r>
              <a:rPr lang="en-US" sz="1200" b="0" i="0" u="none" strike="noStrike" kern="1200" baseline="0" dirty="0" smtClean="0">
                <a:solidFill>
                  <a:schemeClr val="tx1"/>
                </a:solidFill>
                <a:latin typeface="+mn-lt"/>
                <a:ea typeface="+mn-ea"/>
                <a:cs typeface="+mn-cs"/>
              </a:rPr>
              <a:t>A contemporary business intelligence infrastructure features capabilities and tools to manage and analyze large quantities and different types of data from multiple sources. Easy-to-use query and reporting tools for casual business users and more sophisticated analytical toolsets for power users are included.</a:t>
            </a:r>
          </a:p>
          <a:p>
            <a:endParaRPr lang="en-US" alt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graphic illustrates the components of a data warehouse system. It shows that the data warehouse extracts data from multiple sources, both internal and external, including a Hadoop cluster, and transforms it as needed for the data warehouse systems. An analytic platform has tools for power users, including reporting, OLAP, and data mining, to extract meaningful information from the data warehouse and Hadoop cluster. A subset of the data warehouse is collected in a data mart for casual groups of users.</a:t>
            </a:r>
          </a:p>
          <a:p>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3620517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illustrates the role and types of analytical tools and techniques for finding useful information and relationships in large data sets. </a:t>
            </a:r>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267026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566275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This slide discusses online analytical processing, one of the three principle tools for gathering business intelligence. </a:t>
            </a:r>
          </a:p>
          <a:p>
            <a:pPr eaLnBrk="1" hangingPunct="1"/>
            <a:endParaRPr lang="en-US" altLang="en-US" dirty="0" smtClean="0"/>
          </a:p>
          <a:p>
            <a:pPr eaLnBrk="1" hangingPunct="1"/>
            <a:r>
              <a:rPr lang="en-US" altLang="en-US" dirty="0" smtClean="0"/>
              <a:t>Ask students to come up with additional examples of what a multidimensional query might be.</a:t>
            </a:r>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2295004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6.13,</a:t>
            </a:r>
            <a:r>
              <a:rPr lang="en-US" altLang="en-US" baseline="0" dirty="0" smtClean="0"/>
              <a:t> Page 232.</a:t>
            </a:r>
          </a:p>
          <a:p>
            <a:r>
              <a:rPr lang="en-US" sz="1200" b="0" i="0" u="none" strike="noStrike" kern="1200" baseline="0" dirty="0" smtClean="0">
                <a:solidFill>
                  <a:schemeClr val="tx1"/>
                </a:solidFill>
                <a:latin typeface="+mn-lt"/>
                <a:ea typeface="+mn-ea"/>
                <a:cs typeface="+mn-cs"/>
              </a:rPr>
              <a:t>This view shows product versus region. If you rotate the cube 90 degrees, the face that will show is product versus actual and projected sales. If you rotate the cube 90 degrees again, you will see region versus actual and projected sales. Other views are possible.</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graphic illustrates the concept of dimensions as it relates to data. Product is one dimension. East is a dimension, and projected and actual sales are two more dimensions. Altogether, we are trying to analyze four dimensions. The business question is: In the Eastern region, what are the actual and projected sales of our products (nuts, bolts, washers, and screws)? Sometimes referred to as a </a:t>
            </a:r>
            <a:r>
              <a:rPr lang="ja-JP" altLang="en-US" dirty="0" smtClean="0"/>
              <a:t>“</a:t>
            </a:r>
            <a:r>
              <a:rPr lang="en-US" altLang="ja-JP" dirty="0" smtClean="0"/>
              <a:t>data cube,</a:t>
            </a:r>
            <a:r>
              <a:rPr lang="ja-JP" altLang="en-US" dirty="0" smtClean="0"/>
              <a:t>”</a:t>
            </a:r>
            <a:r>
              <a:rPr lang="en-US" altLang="ja-JP" dirty="0" smtClean="0"/>
              <a:t> the graphic can depict this four dimensional view of the data. More importantly, when compared to a spreadsheet model of the same data, a graphical data cube is much faster, easier to understand and visualize the relationships. </a:t>
            </a:r>
            <a:endParaRPr lang="en-US" altLang="en-US"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3875176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ea typeface="+mn-ea"/>
                <a:cs typeface="+mn-cs"/>
              </a:rPr>
              <a:t>This slide discusses another business intelligence tool driven by databases, data mining. Data mining provides insights into data that cannot be discovered through OLAP, by inferring rules from patterns in data.</a:t>
            </a:r>
          </a:p>
          <a:p>
            <a:pPr eaLnBrk="1" hangingPunct="1">
              <a:defRPr/>
            </a:pPr>
            <a:endParaRPr lang="en-US" dirty="0" smtClean="0">
              <a:ea typeface="+mn-ea"/>
              <a:cs typeface="+mn-cs"/>
            </a:endParaRPr>
          </a:p>
          <a:p>
            <a:pPr eaLnBrk="1" hangingPunct="1">
              <a:defRPr/>
            </a:pPr>
            <a:r>
              <a:rPr lang="en-US" dirty="0" smtClean="0">
                <a:ea typeface="+mn-ea"/>
                <a:cs typeface="+mn-cs"/>
              </a:rPr>
              <a:t>Ask students to describe the types of information listed: </a:t>
            </a:r>
          </a:p>
          <a:p>
            <a:pPr marL="285750" indent="-285750">
              <a:spcAft>
                <a:spcPct val="30000"/>
              </a:spcAft>
              <a:buFontTx/>
              <a:buChar char="•"/>
              <a:defRPr/>
            </a:pPr>
            <a:r>
              <a:rPr lang="en-US" b="1" dirty="0" smtClean="0">
                <a:ea typeface="+mn-ea"/>
                <a:cs typeface="+mn-cs"/>
              </a:rPr>
              <a:t>A</a:t>
            </a:r>
            <a:r>
              <a:rPr lang="en-US" b="1" dirty="0" smtClean="0">
                <a:ea typeface="+mn-ea"/>
                <a:cs typeface="Times New Roman" pitchFamily="18" charset="0"/>
              </a:rPr>
              <a:t>ssociations: </a:t>
            </a:r>
            <a:r>
              <a:rPr lang="en-US" dirty="0" smtClean="0">
                <a:ea typeface="+mn-ea"/>
                <a:cs typeface="Times New Roman" pitchFamily="18" charset="0"/>
              </a:rPr>
              <a:t>Occurrences linked to single event</a:t>
            </a:r>
          </a:p>
          <a:p>
            <a:pPr marL="285750" indent="-285750">
              <a:spcAft>
                <a:spcPct val="30000"/>
              </a:spcAft>
              <a:buFontTx/>
              <a:buChar char="•"/>
              <a:defRPr/>
            </a:pPr>
            <a:r>
              <a:rPr lang="en-US" b="1" dirty="0" smtClean="0">
                <a:ea typeface="+mn-ea"/>
                <a:cs typeface="Times New Roman" pitchFamily="18" charset="0"/>
              </a:rPr>
              <a:t>Sequences: </a:t>
            </a:r>
            <a:r>
              <a:rPr lang="en-US" dirty="0" smtClean="0">
                <a:ea typeface="+mn-ea"/>
                <a:cs typeface="Times New Roman" pitchFamily="18" charset="0"/>
              </a:rPr>
              <a:t>Events linked over time</a:t>
            </a:r>
          </a:p>
          <a:p>
            <a:pPr marL="285750" indent="-285750">
              <a:spcAft>
                <a:spcPct val="30000"/>
              </a:spcAft>
              <a:buFontTx/>
              <a:buChar char="•"/>
              <a:defRPr/>
            </a:pPr>
            <a:r>
              <a:rPr lang="en-US" b="1" dirty="0" smtClean="0">
                <a:ea typeface="+mn-ea"/>
                <a:cs typeface="Times New Roman" pitchFamily="18" charset="0"/>
              </a:rPr>
              <a:t>Classification: </a:t>
            </a:r>
            <a:r>
              <a:rPr lang="en-US" dirty="0" smtClean="0">
                <a:ea typeface="+mn-ea"/>
                <a:cs typeface="Times New Roman" pitchFamily="18" charset="0"/>
              </a:rPr>
              <a:t>Recognizes patterns that describe group to which item belongs</a:t>
            </a:r>
          </a:p>
          <a:p>
            <a:pPr marL="285750" indent="-285750">
              <a:spcAft>
                <a:spcPct val="30000"/>
              </a:spcAft>
              <a:buFontTx/>
              <a:buChar char="•"/>
              <a:defRPr/>
            </a:pPr>
            <a:r>
              <a:rPr lang="en-US" b="1" dirty="0" smtClean="0">
                <a:ea typeface="+mn-ea"/>
                <a:cs typeface="Times New Roman" pitchFamily="18" charset="0"/>
              </a:rPr>
              <a:t>Clustering: </a:t>
            </a:r>
            <a:r>
              <a:rPr lang="en-US" dirty="0" smtClean="0">
                <a:ea typeface="+mn-ea"/>
                <a:cs typeface="Times New Roman" pitchFamily="18" charset="0"/>
              </a:rPr>
              <a:t>Similar to classification when no groups have been defined; finds groupings within data</a:t>
            </a:r>
          </a:p>
          <a:p>
            <a:pPr marL="285750" indent="-285750">
              <a:spcAft>
                <a:spcPct val="30000"/>
              </a:spcAft>
              <a:buFontTx/>
              <a:buChar char="•"/>
              <a:defRPr/>
            </a:pPr>
            <a:r>
              <a:rPr lang="en-US" b="1" dirty="0" smtClean="0">
                <a:ea typeface="+mn-ea"/>
                <a:cs typeface="Times New Roman" pitchFamily="18" charset="0"/>
              </a:rPr>
              <a:t>Forecasting: </a:t>
            </a:r>
            <a:r>
              <a:rPr lang="en-US" dirty="0" smtClean="0">
                <a:ea typeface="+mn-ea"/>
                <a:cs typeface="Times New Roman" pitchFamily="18" charset="0"/>
              </a:rPr>
              <a:t>Uses series of existing values to forecast what other values will be</a:t>
            </a:r>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4154473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Whereas data mining describes analysis of data in databases, there are other types of information that can be </a:t>
            </a:r>
            <a:r>
              <a:rPr lang="ja-JP" altLang="en-US" dirty="0" smtClean="0"/>
              <a:t>“</a:t>
            </a:r>
            <a:r>
              <a:rPr lang="en-US" altLang="ja-JP" dirty="0" smtClean="0"/>
              <a:t>mined,</a:t>
            </a:r>
            <a:r>
              <a:rPr lang="ja-JP" altLang="en-US" dirty="0" smtClean="0"/>
              <a:t>”</a:t>
            </a:r>
            <a:r>
              <a:rPr lang="en-US" altLang="ja-JP" dirty="0" smtClean="0"/>
              <a:t> such as text mining and web mining. Ask students what other types of unstructured textual data sets a company might store, and what kind of useful information might be extracted from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continues the exploration of mining stored data for valuable information. In addition to text mining, there are several ways to mine information on the web. The text uses the example of marketers using Google Trends and Google Insights for Search services, which track the popularity of various words and phrases used in Google search queries, to learn what people are interested in and what they are interested in buying. What type of web mining is this? Why might a marketer be interested in the number of web pages that link to a 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3611475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looks at how companies utilize the web to access company databases. Ask students to describe the flow of information from a company</a:t>
            </a:r>
            <a:r>
              <a:rPr lang="en-US" altLang="ja-JP" dirty="0" smtClean="0"/>
              <a:t>’s databases to the web page a user is accessing data on. Why is browser software easy to use? Why is it less expensive to add a web interface to a database-driven information system?</a:t>
            </a:r>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541438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6.14,</a:t>
            </a:r>
            <a:r>
              <a:rPr lang="en-US" altLang="en-US" baseline="0" dirty="0" smtClean="0"/>
              <a:t> Page 235.</a:t>
            </a:r>
          </a:p>
          <a:p>
            <a:r>
              <a:rPr lang="en-US" sz="1200" b="0" i="0" u="none" strike="noStrike" kern="1200" baseline="0" dirty="0" smtClean="0">
                <a:solidFill>
                  <a:schemeClr val="tx1"/>
                </a:solidFill>
                <a:latin typeface="+mn-lt"/>
                <a:ea typeface="+mn-ea"/>
                <a:cs typeface="+mn-cs"/>
              </a:rPr>
              <a:t>Users access an organization’s internal database through the web using their desktop PC browsers or mobile apps.</a:t>
            </a:r>
          </a:p>
          <a:p>
            <a:endParaRPr lang="en-US" altLang="en-US" sz="1200" b="0" i="0" u="none" strike="noStrike" kern="1200" baseline="0" dirty="0" smtClean="0">
              <a:solidFill>
                <a:schemeClr val="tx1"/>
              </a:solidFill>
              <a:latin typeface="+mn-lt"/>
              <a:ea typeface="+mn-ea"/>
              <a:cs typeface="+mn-cs"/>
            </a:endParaRPr>
          </a:p>
          <a:p>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1253755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the firm</a:t>
            </a:r>
            <a:r>
              <a:rPr lang="en-US" altLang="ja-JP" dirty="0" smtClean="0"/>
              <a:t>’s need for an information policy in order to ensure that firm data is accurate, reliable, and readily available. Note that although the database administration group establishes and creates the physical database, the data administration function is responsible for logical database design and data dictionary development. Why would this function be better placed with the data administration group?</a:t>
            </a:r>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10409198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the importance of data quality. Ask students for personal examples of what happens when a company</a:t>
            </a:r>
            <a:r>
              <a:rPr lang="en-US" altLang="ja-JP" dirty="0" smtClean="0"/>
              <a:t>’s data is faulty. The text provides an example of one study finding that 10 to 25 percent of customer and prospect records contain critical data errors. Has anyone in class directly experienced a problem with the accuracy of data about them stored on computer systems? </a:t>
            </a: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2100229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413419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309140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describes a hierarchy of data that is used to store information in a database, progressing from the database as the top-level holder of information down through the field, which stores information about an entity</a:t>
            </a:r>
            <a:r>
              <a:rPr lang="en-US" altLang="ja-JP" dirty="0" smtClean="0"/>
              <a:t>’s attribute. This hierarchy is illustrated by the graphic on the next slide. Ask students to come up with some other entities that might be found in a university database (Student, Professor, etc.). What attributes (characteristics) would be important to store in the database? </a:t>
            </a:r>
          </a:p>
          <a:p>
            <a:endParaRPr lang="en-US" altLang="ja-JP"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10496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6.1,</a:t>
            </a:r>
            <a:r>
              <a:rPr lang="en-US" altLang="en-US" baseline="0" dirty="0" smtClean="0"/>
              <a:t> Page 214.</a:t>
            </a:r>
          </a:p>
          <a:p>
            <a:r>
              <a:rPr lang="en-US" sz="1200" b="0" i="0" u="none" strike="noStrike" kern="1200" baseline="0" dirty="0" smtClean="0">
                <a:solidFill>
                  <a:schemeClr val="tx1"/>
                </a:solidFill>
                <a:latin typeface="+mn-lt"/>
                <a:ea typeface="+mn-ea"/>
                <a:cs typeface="+mn-cs"/>
              </a:rPr>
              <a:t>A computer system organizes data in a hierarchy that starts with the bit, which represents either a 0 or a 1. Bits can be grouped to form a byte to represent one character, number, or symbol. Bytes can be grouped to form a field, and related fields can be grouped to form a record. Related records can be collected to form a file, and related files can be organized into a database.</a:t>
            </a:r>
          </a:p>
          <a:p>
            <a:endParaRPr lang="en-US" alt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graphic illustrates the hierarchy of data found in a database. It shows the student course file grouped with files on students</a:t>
            </a:r>
            <a:r>
              <a:rPr lang="ja-JP" altLang="en-US" dirty="0" smtClean="0"/>
              <a:t>’</a:t>
            </a:r>
            <a:r>
              <a:rPr lang="en-US" altLang="ja-JP" dirty="0" smtClean="0"/>
              <a:t> personal histories and financial backgrounds that form the student database. It illustrates what data is found at each hierarchical level, from the database level down. Making up the smallest information unit, the field, are smaller units of data, common to all applications: bits and bytes. A bit stores a single binary digit, 0 or 1, and a byte stores a group of digits to represent a single character, number, or other symbol. </a:t>
            </a:r>
            <a:endParaRPr lang="en-US" altLang="en-US" dirty="0" smtClean="0"/>
          </a:p>
          <a:p>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3762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This slide discusses the problems in data management that occur in a traditional file environment. In a traditional file environment, different functions in the business (accounting, finance, HR, etc.) maintained their own separate files and databases. </a:t>
            </a:r>
          </a:p>
          <a:p>
            <a:pPr eaLnBrk="1" hangingPunct="1"/>
            <a:endParaRPr lang="en-US" altLang="en-US" dirty="0" smtClean="0"/>
          </a:p>
          <a:p>
            <a:pPr eaLnBrk="1" hangingPunct="1"/>
            <a:r>
              <a:rPr lang="en-US" altLang="en-US" dirty="0" smtClean="0"/>
              <a:t>Ask students to describe further why data redundancy and inconsistency pose problems? What kinds of problems happen when data is redundant or inconsistent. Ask students to give an example of program-data dependence. What makes the traditional file environment inflexible?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970858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6.2,</a:t>
            </a:r>
            <a:r>
              <a:rPr lang="en-US" altLang="en-US" baseline="0" dirty="0" smtClean="0"/>
              <a:t> Page 215.</a:t>
            </a:r>
          </a:p>
          <a:p>
            <a:r>
              <a:rPr lang="en-US" sz="1200" b="0" i="0" u="none" strike="noStrike" kern="1200" baseline="0" dirty="0" smtClean="0">
                <a:solidFill>
                  <a:schemeClr val="tx1"/>
                </a:solidFill>
                <a:latin typeface="+mn-lt"/>
                <a:ea typeface="+mn-ea"/>
                <a:cs typeface="+mn-cs"/>
              </a:rPr>
              <a:t>The use of a traditional approach to file processing encourages each functional area in a corporation to develop specialized applications. Each application requires a unique data file that is likely to be a subset of the master file. These subsets of the master file lead to data redundancy and inconsistency, processing inflexibility, and wasted storage resources.</a:t>
            </a:r>
          </a:p>
          <a:p>
            <a:endParaRPr lang="en-US" alt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graphic illustrates a traditional environment, in which different business functions maintain separate data and applications to store and access that data. Ask students what kinds of data might be shared between accounting/finance and HR. What about between sales and marketing and manufacturing?</a:t>
            </a:r>
          </a:p>
          <a:p>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2834977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defines and describes databases and DBMS. Ask students to explain what the difference is between a database and a DBMS. What is the physical view of data? What is the logical view of data?</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51199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3/3/17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0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3/3/17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SIGHT 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008638"/>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8638"/>
              </a:buClr>
              <a:buSzPct val="100000"/>
              <a:defRPr sz="2800"/>
            </a:lvl1pPr>
            <a:lvl2pPr>
              <a:buClr>
                <a:srgbClr val="008638"/>
              </a:buClr>
              <a:defRPr sz="2000"/>
            </a:lvl2pPr>
            <a:lvl3pPr>
              <a:buClr>
                <a:srgbClr val="008638"/>
              </a:buClr>
              <a:defRPr/>
            </a:lvl3pPr>
            <a:lvl4pPr>
              <a:buClr>
                <a:srgbClr val="008638"/>
              </a:buClr>
              <a:defRPr/>
            </a:lvl4pPr>
            <a:lvl5pPr>
              <a:buClr>
                <a:srgbClr val="008638"/>
              </a:buClr>
              <a:defRPr/>
            </a:lvl5pPr>
            <a:lvl6pPr>
              <a:buClr>
                <a:srgbClr val="008638"/>
              </a:buClr>
              <a:defRPr/>
            </a:lvl6pPr>
            <a:lvl7pPr>
              <a:buClr>
                <a:srgbClr val="008638"/>
              </a:buClr>
              <a:defRPr/>
            </a:lvl7pPr>
            <a:lvl8pPr>
              <a:buClr>
                <a:srgbClr val="008638"/>
              </a:buClr>
              <a:defRPr/>
            </a:lvl8pPr>
            <a:lvl9pPr>
              <a:buClr>
                <a:srgbClr val="008638"/>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3/3/17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66068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3/3/17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3/3/17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1" r:id="rId5"/>
    <p:sldLayoutId id="2147483659" r:id="rId6"/>
    <p:sldLayoutId id="2147483658" r:id="rId7"/>
    <p:sldLayoutId id="2147483660" r:id="rId8"/>
    <p:sldLayoutId id="2147483651" r:id="rId9"/>
    <p:sldLayoutId id="2147483654" r:id="rId10"/>
    <p:sldLayoutId id="2147483655"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Information Systems: Managing the Digital Firm</a:t>
            </a:r>
            <a:endParaRPr lang="en-US" dirty="0"/>
          </a:p>
        </p:txBody>
      </p:sp>
      <p:sp>
        <p:nvSpPr>
          <p:cNvPr id="3" name="Text Placeholder 2"/>
          <p:cNvSpPr>
            <a:spLocks noGrp="1"/>
          </p:cNvSpPr>
          <p:nvPr>
            <p:ph type="body" sz="quarter" idx="13"/>
          </p:nvPr>
        </p:nvSpPr>
        <p:spPr>
          <a:xfrm>
            <a:off x="457200" y="1300845"/>
            <a:ext cx="8229600" cy="478970"/>
          </a:xfrm>
        </p:spPr>
        <p:txBody>
          <a:bodyPr/>
          <a:lstStyle/>
          <a:p>
            <a:r>
              <a:rPr lang="en-US" dirty="0" smtClean="0"/>
              <a:t>Fifteenth edition</a:t>
            </a:r>
            <a:endParaRPr lang="en-US" dirty="0"/>
          </a:p>
        </p:txBody>
      </p:sp>
      <p:sp>
        <p:nvSpPr>
          <p:cNvPr id="4" name="Text Placeholder 3"/>
          <p:cNvSpPr>
            <a:spLocks noGrp="1"/>
          </p:cNvSpPr>
          <p:nvPr>
            <p:ph type="body" sz="quarter" idx="14"/>
          </p:nvPr>
        </p:nvSpPr>
        <p:spPr/>
        <p:txBody>
          <a:bodyPr/>
          <a:lstStyle/>
          <a:p>
            <a:r>
              <a:rPr lang="en-US" dirty="0" smtClean="0"/>
              <a:t>Chapter 6</a:t>
            </a:r>
            <a:endParaRPr lang="en-US" dirty="0"/>
          </a:p>
        </p:txBody>
      </p:sp>
      <p:sp>
        <p:nvSpPr>
          <p:cNvPr id="5" name="Text Placeholder 4"/>
          <p:cNvSpPr>
            <a:spLocks noGrp="1"/>
          </p:cNvSpPr>
          <p:nvPr>
            <p:ph type="body" sz="quarter" idx="15"/>
          </p:nvPr>
        </p:nvSpPr>
        <p:spPr/>
        <p:txBody>
          <a:bodyPr/>
          <a:lstStyle/>
          <a:p>
            <a:r>
              <a:rPr lang="en-US" dirty="0"/>
              <a:t>Foundations of </a:t>
            </a:r>
            <a:r>
              <a:rPr lang="en-US" dirty="0" smtClean="0"/>
              <a:t>Business </a:t>
            </a:r>
            <a:endParaRPr lang="en-US" dirty="0"/>
          </a:p>
          <a:p>
            <a:r>
              <a:rPr lang="en-US" dirty="0"/>
              <a:t>Intelligence: Databases </a:t>
            </a:r>
            <a:r>
              <a:rPr lang="en-US" dirty="0" smtClean="0"/>
              <a:t>and </a:t>
            </a:r>
            <a:endParaRPr lang="en-US" dirty="0"/>
          </a:p>
          <a:p>
            <a:r>
              <a:rPr lang="en-US" dirty="0"/>
              <a:t>Information Management</a:t>
            </a:r>
          </a:p>
        </p:txBody>
      </p:sp>
      <p:pic>
        <p:nvPicPr>
          <p:cNvPr id="6" name="Picture 5" descr="Book cov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057476"/>
            <a:ext cx="2940655" cy="37638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7321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a:t>
            </a:r>
            <a:r>
              <a:rPr lang="en-US" dirty="0" smtClean="0"/>
              <a:t>Management Systems</a:t>
            </a:r>
            <a:endParaRPr lang="en-US" dirty="0"/>
          </a:p>
        </p:txBody>
      </p:sp>
      <p:sp>
        <p:nvSpPr>
          <p:cNvPr id="3" name="Content Placeholder 2"/>
          <p:cNvSpPr>
            <a:spLocks noGrp="1"/>
          </p:cNvSpPr>
          <p:nvPr>
            <p:ph idx="1"/>
          </p:nvPr>
        </p:nvSpPr>
        <p:spPr/>
        <p:txBody>
          <a:bodyPr/>
          <a:lstStyle/>
          <a:p>
            <a:pPr>
              <a:buFont typeface="Arial" charset="0"/>
              <a:buChar char="•"/>
              <a:defRPr/>
            </a:pPr>
            <a:r>
              <a:rPr lang="en-US" dirty="0"/>
              <a:t>Database</a:t>
            </a:r>
          </a:p>
          <a:p>
            <a:pPr lvl="1">
              <a:buFont typeface="Arial" charset="0"/>
              <a:buChar char="–"/>
              <a:defRPr/>
            </a:pPr>
            <a:r>
              <a:rPr lang="en-US" sz="2400" dirty="0"/>
              <a:t>Serves many applications by centralizing data and controlling redundant data</a:t>
            </a:r>
          </a:p>
          <a:p>
            <a:pPr>
              <a:buFont typeface="Arial" charset="0"/>
              <a:buChar char="•"/>
              <a:defRPr/>
            </a:pPr>
            <a:r>
              <a:rPr lang="en-US" dirty="0"/>
              <a:t>Database management system (DBMS)</a:t>
            </a:r>
          </a:p>
          <a:p>
            <a:pPr lvl="1">
              <a:buFont typeface="Arial" charset="0"/>
              <a:buChar char="–"/>
              <a:defRPr/>
            </a:pPr>
            <a:r>
              <a:rPr lang="en-US" sz="2400" dirty="0"/>
              <a:t>Interfaces between applications and physical data files</a:t>
            </a:r>
          </a:p>
          <a:p>
            <a:pPr lvl="1">
              <a:buFont typeface="Arial" charset="0"/>
              <a:buChar char="–"/>
              <a:defRPr/>
            </a:pPr>
            <a:r>
              <a:rPr lang="en-US" sz="2400" dirty="0"/>
              <a:t>Separates logical and physical views of data</a:t>
            </a:r>
          </a:p>
          <a:p>
            <a:pPr lvl="1">
              <a:buFont typeface="Arial" charset="0"/>
              <a:buChar char="–"/>
              <a:defRPr/>
            </a:pPr>
            <a:r>
              <a:rPr lang="en-US" sz="2400" dirty="0"/>
              <a:t>Solves problems of traditional file environment</a:t>
            </a:r>
          </a:p>
          <a:p>
            <a:pPr lvl="2">
              <a:buFont typeface="Arial" charset="0"/>
              <a:buChar char="•"/>
              <a:defRPr/>
            </a:pPr>
            <a:r>
              <a:rPr lang="en-US" sz="1900" dirty="0"/>
              <a:t>Controls redundancy</a:t>
            </a:r>
          </a:p>
          <a:p>
            <a:pPr lvl="2">
              <a:buFont typeface="Arial" charset="0"/>
              <a:buChar char="•"/>
              <a:defRPr/>
            </a:pPr>
            <a:r>
              <a:rPr lang="en-US" sz="1900" dirty="0"/>
              <a:t>Eliminates inconsistency</a:t>
            </a:r>
          </a:p>
          <a:p>
            <a:pPr lvl="2">
              <a:buFont typeface="Arial" charset="0"/>
              <a:buChar char="•"/>
              <a:defRPr/>
            </a:pPr>
            <a:r>
              <a:rPr lang="en-US" sz="1900" dirty="0"/>
              <a:t>Uncouples programs and data</a:t>
            </a:r>
          </a:p>
          <a:p>
            <a:pPr lvl="2">
              <a:buFont typeface="Arial" charset="0"/>
              <a:buChar char="•"/>
              <a:defRPr/>
            </a:pPr>
            <a:r>
              <a:rPr lang="en-US" sz="1900" dirty="0"/>
              <a:t>Enables organization to </a:t>
            </a:r>
            <a:r>
              <a:rPr lang="en-US" sz="1900" dirty="0" smtClean="0"/>
              <a:t>centrally </a:t>
            </a:r>
            <a:r>
              <a:rPr lang="en-US" sz="1900" dirty="0"/>
              <a:t>manage data and data </a:t>
            </a:r>
            <a:r>
              <a:rPr lang="en-US" sz="1900" dirty="0" smtClean="0"/>
              <a:t>security</a:t>
            </a:r>
            <a:endParaRPr lang="en-US" sz="1900" dirty="0"/>
          </a:p>
        </p:txBody>
      </p:sp>
    </p:spTree>
    <p:extLst>
      <p:ext uri="{BB962C8B-B14F-4D97-AF65-F5344CB8AC3E}">
        <p14:creationId xmlns:p14="http://schemas.microsoft.com/office/powerpoint/2010/main" val="3740920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6.3: Human Resources Database with Multiple Views</a:t>
            </a:r>
            <a:endParaRPr lang="en-US" dirty="0"/>
          </a:p>
        </p:txBody>
      </p:sp>
      <p:pic>
        <p:nvPicPr>
          <p:cNvPr id="3" name="Picture 2" descr="Figure 6.3 illustrates a human resources database with multiple vie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99" y="1676400"/>
            <a:ext cx="7229731" cy="4191000"/>
          </a:xfrm>
          <a:prstGeom prst="rect">
            <a:avLst/>
          </a:prstGeom>
        </p:spPr>
      </p:pic>
    </p:spTree>
    <p:extLst>
      <p:ext uri="{BB962C8B-B14F-4D97-AF65-F5344CB8AC3E}">
        <p14:creationId xmlns:p14="http://schemas.microsoft.com/office/powerpoint/2010/main" val="4240276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Relational DBMS</a:t>
            </a:r>
            <a:endParaRPr lang="en-US" dirty="0"/>
          </a:p>
        </p:txBody>
      </p:sp>
      <p:sp>
        <p:nvSpPr>
          <p:cNvPr id="3" name="Content Placeholder 2"/>
          <p:cNvSpPr>
            <a:spLocks noGrp="1"/>
          </p:cNvSpPr>
          <p:nvPr>
            <p:ph idx="1"/>
          </p:nvPr>
        </p:nvSpPr>
        <p:spPr/>
        <p:txBody>
          <a:bodyPr/>
          <a:lstStyle/>
          <a:p>
            <a:r>
              <a:rPr lang="en-US" dirty="0" smtClean="0"/>
              <a:t>Represent data as two-dimensional tables </a:t>
            </a:r>
          </a:p>
          <a:p>
            <a:r>
              <a:rPr lang="en-US" dirty="0" smtClean="0"/>
              <a:t>Each table contains data on entity and attributes</a:t>
            </a:r>
          </a:p>
          <a:p>
            <a:r>
              <a:rPr lang="en-US" dirty="0" smtClean="0"/>
              <a:t>Table: grid of columns and rows</a:t>
            </a:r>
          </a:p>
          <a:p>
            <a:pPr lvl="1"/>
            <a:r>
              <a:rPr lang="en-US" dirty="0" smtClean="0"/>
              <a:t>Rows (tuples): Records for different entities</a:t>
            </a:r>
          </a:p>
          <a:p>
            <a:pPr lvl="1"/>
            <a:r>
              <a:rPr lang="en-US" dirty="0" smtClean="0"/>
              <a:t>Fields (columns): Represents attribute for entity</a:t>
            </a:r>
          </a:p>
          <a:p>
            <a:pPr lvl="1"/>
            <a:r>
              <a:rPr lang="en-US" dirty="0" smtClean="0"/>
              <a:t>Key field: Field used to uniquely identify each record</a:t>
            </a:r>
          </a:p>
          <a:p>
            <a:pPr lvl="1"/>
            <a:r>
              <a:rPr lang="en-US" dirty="0" smtClean="0"/>
              <a:t>Primary key: Field in table used for key fields</a:t>
            </a:r>
          </a:p>
          <a:p>
            <a:pPr lvl="1"/>
            <a:r>
              <a:rPr lang="en-US" dirty="0" smtClean="0"/>
              <a:t>Foreign key: Primary key used in second table as look-up field to identify records from original table</a:t>
            </a:r>
            <a:endParaRPr lang="en-US" dirty="0"/>
          </a:p>
        </p:txBody>
      </p:sp>
    </p:spTree>
    <p:extLst>
      <p:ext uri="{BB962C8B-B14F-4D97-AF65-F5344CB8AC3E}">
        <p14:creationId xmlns:p14="http://schemas.microsoft.com/office/powerpoint/2010/main" val="3656292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6.4: Relational Database Tables</a:t>
            </a:r>
            <a:endParaRPr lang="en-US" dirty="0"/>
          </a:p>
        </p:txBody>
      </p:sp>
      <p:pic>
        <p:nvPicPr>
          <p:cNvPr id="3" name="Picture 2" descr="Figure 6.4 illustrates relational database tab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43000"/>
            <a:ext cx="6858000" cy="4970539"/>
          </a:xfrm>
          <a:prstGeom prst="rect">
            <a:avLst/>
          </a:prstGeom>
        </p:spPr>
      </p:pic>
    </p:spTree>
    <p:extLst>
      <p:ext uri="{BB962C8B-B14F-4D97-AF65-F5344CB8AC3E}">
        <p14:creationId xmlns:p14="http://schemas.microsoft.com/office/powerpoint/2010/main" val="3583213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 of a Relational DBMS</a:t>
            </a:r>
            <a:endParaRPr lang="en-US" dirty="0"/>
          </a:p>
        </p:txBody>
      </p:sp>
      <p:sp>
        <p:nvSpPr>
          <p:cNvPr id="3" name="Content Placeholder 2"/>
          <p:cNvSpPr>
            <a:spLocks noGrp="1"/>
          </p:cNvSpPr>
          <p:nvPr>
            <p:ph idx="1"/>
          </p:nvPr>
        </p:nvSpPr>
        <p:spPr/>
        <p:txBody>
          <a:bodyPr/>
          <a:lstStyle/>
          <a:p>
            <a:r>
              <a:rPr lang="en-US" dirty="0" smtClean="0"/>
              <a:t>Three basic operations used to develop useful sets of data</a:t>
            </a:r>
          </a:p>
          <a:p>
            <a:pPr lvl="1"/>
            <a:r>
              <a:rPr lang="en-US" dirty="0" smtClean="0"/>
              <a:t>SELECT</a:t>
            </a:r>
          </a:p>
          <a:p>
            <a:pPr lvl="2"/>
            <a:r>
              <a:rPr lang="en-US" dirty="0" smtClean="0"/>
              <a:t>Creates subset of data of all records that meet stated criteria</a:t>
            </a:r>
          </a:p>
          <a:p>
            <a:pPr lvl="1"/>
            <a:r>
              <a:rPr lang="en-US" dirty="0" smtClean="0"/>
              <a:t>JOIN</a:t>
            </a:r>
          </a:p>
          <a:p>
            <a:pPr lvl="2"/>
            <a:r>
              <a:rPr lang="en-US" dirty="0" smtClean="0"/>
              <a:t>Combines relational tables to provide user with more information than available in individual tables</a:t>
            </a:r>
          </a:p>
          <a:p>
            <a:pPr lvl="1"/>
            <a:r>
              <a:rPr lang="en-US" dirty="0" smtClean="0"/>
              <a:t>PROJECT</a:t>
            </a:r>
          </a:p>
          <a:p>
            <a:pPr lvl="2"/>
            <a:r>
              <a:rPr lang="en-US" dirty="0" smtClean="0"/>
              <a:t>Creates subset of columns in table, creating tables with only the information specified</a:t>
            </a:r>
            <a:endParaRPr lang="en-US" dirty="0"/>
          </a:p>
        </p:txBody>
      </p:sp>
    </p:spTree>
    <p:extLst>
      <p:ext uri="{BB962C8B-B14F-4D97-AF65-F5344CB8AC3E}">
        <p14:creationId xmlns:p14="http://schemas.microsoft.com/office/powerpoint/2010/main" val="2581240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6.5: The Three Basic Operations of a Relational DBMS</a:t>
            </a:r>
            <a:endParaRPr lang="en-US" dirty="0"/>
          </a:p>
        </p:txBody>
      </p:sp>
      <p:pic>
        <p:nvPicPr>
          <p:cNvPr id="3" name="Picture 2" descr="Figure 6.5 illustrates the three basic operations of a relational DB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20870" y="-777242"/>
            <a:ext cx="2743200" cy="8412484"/>
          </a:xfrm>
          <a:prstGeom prst="rect">
            <a:avLst/>
          </a:prstGeom>
        </p:spPr>
      </p:pic>
    </p:spTree>
    <p:extLst>
      <p:ext uri="{BB962C8B-B14F-4D97-AF65-F5344CB8AC3E}">
        <p14:creationId xmlns:p14="http://schemas.microsoft.com/office/powerpoint/2010/main" val="2543689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Capabilities of Database Management Systems</a:t>
            </a:r>
            <a:endParaRPr lang="en-US" dirty="0"/>
          </a:p>
        </p:txBody>
      </p:sp>
      <p:sp>
        <p:nvSpPr>
          <p:cNvPr id="3" name="Content Placeholder 2"/>
          <p:cNvSpPr>
            <a:spLocks noGrp="1"/>
          </p:cNvSpPr>
          <p:nvPr>
            <p:ph idx="1"/>
          </p:nvPr>
        </p:nvSpPr>
        <p:spPr/>
        <p:txBody>
          <a:bodyPr/>
          <a:lstStyle/>
          <a:p>
            <a:r>
              <a:rPr lang="en-US" dirty="0" smtClean="0"/>
              <a:t>Data definition capability</a:t>
            </a:r>
          </a:p>
          <a:p>
            <a:r>
              <a:rPr lang="en-US" dirty="0" smtClean="0"/>
              <a:t>Data dictionary</a:t>
            </a:r>
          </a:p>
          <a:p>
            <a:r>
              <a:rPr lang="en-US" dirty="0" smtClean="0"/>
              <a:t>Querying and reporting</a:t>
            </a:r>
          </a:p>
          <a:p>
            <a:pPr lvl="1"/>
            <a:r>
              <a:rPr lang="en-US" dirty="0" smtClean="0"/>
              <a:t>Data manipulation language</a:t>
            </a:r>
          </a:p>
          <a:p>
            <a:pPr lvl="2"/>
            <a:r>
              <a:rPr lang="en-US" dirty="0" smtClean="0"/>
              <a:t>Structured Query Language (SQL)</a:t>
            </a:r>
          </a:p>
          <a:p>
            <a:r>
              <a:rPr lang="en-US" dirty="0" smtClean="0"/>
              <a:t>Many DBMS have report generation capabilities for creating polished reports (Microsoft Access)</a:t>
            </a:r>
            <a:endParaRPr lang="en-US" dirty="0"/>
          </a:p>
        </p:txBody>
      </p:sp>
    </p:spTree>
    <p:extLst>
      <p:ext uri="{BB962C8B-B14F-4D97-AF65-F5344CB8AC3E}">
        <p14:creationId xmlns:p14="http://schemas.microsoft.com/office/powerpoint/2010/main" val="3437236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6.6: Access Data Dictionary Features</a:t>
            </a:r>
            <a:endParaRPr lang="en-US" dirty="0"/>
          </a:p>
        </p:txBody>
      </p:sp>
      <p:pic>
        <p:nvPicPr>
          <p:cNvPr id="3" name="Picture 2" descr="Figure 6.6 shows the Access data dictionary featu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1219200"/>
            <a:ext cx="8014607" cy="4343400"/>
          </a:xfrm>
          <a:prstGeom prst="rect">
            <a:avLst/>
          </a:prstGeom>
        </p:spPr>
      </p:pic>
    </p:spTree>
    <p:extLst>
      <p:ext uri="{BB962C8B-B14F-4D97-AF65-F5344CB8AC3E}">
        <p14:creationId xmlns:p14="http://schemas.microsoft.com/office/powerpoint/2010/main" val="4037562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6.7: Example of an SQL Query</a:t>
            </a:r>
            <a:endParaRPr lang="en-US" dirty="0"/>
          </a:p>
        </p:txBody>
      </p:sp>
      <p:pic>
        <p:nvPicPr>
          <p:cNvPr id="3" name="Picture 2" descr="Figure 6.7 shows an example of an SQL que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057400"/>
            <a:ext cx="7688180" cy="1371600"/>
          </a:xfrm>
          <a:prstGeom prst="rect">
            <a:avLst/>
          </a:prstGeom>
        </p:spPr>
      </p:pic>
    </p:spTree>
    <p:extLst>
      <p:ext uri="{BB962C8B-B14F-4D97-AF65-F5344CB8AC3E}">
        <p14:creationId xmlns:p14="http://schemas.microsoft.com/office/powerpoint/2010/main" val="2511162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6.8</a:t>
            </a:r>
            <a:r>
              <a:rPr lang="en-US" dirty="0"/>
              <a:t>: An Access Query</a:t>
            </a:r>
          </a:p>
        </p:txBody>
      </p:sp>
      <p:pic>
        <p:nvPicPr>
          <p:cNvPr id="3" name="Picture 2" descr="Figure 6.8 shows an Access query."/>
          <p:cNvPicPr>
            <a:picLocks noChangeAspect="1"/>
          </p:cNvPicPr>
          <p:nvPr/>
        </p:nvPicPr>
        <p:blipFill rotWithShape="1">
          <a:blip r:embed="rId3">
            <a:extLst>
              <a:ext uri="{28A0092B-C50C-407E-A947-70E740481C1C}">
                <a14:useLocalDpi xmlns:a14="http://schemas.microsoft.com/office/drawing/2010/main" val="0"/>
              </a:ext>
            </a:extLst>
          </a:blip>
          <a:srcRect b="6435"/>
          <a:stretch/>
        </p:blipFill>
        <p:spPr>
          <a:xfrm>
            <a:off x="609600" y="1143001"/>
            <a:ext cx="7964714" cy="4038600"/>
          </a:xfrm>
          <a:prstGeom prst="rect">
            <a:avLst/>
          </a:prstGeom>
        </p:spPr>
      </p:pic>
    </p:spTree>
    <p:extLst>
      <p:ext uri="{BB962C8B-B14F-4D97-AF65-F5344CB8AC3E}">
        <p14:creationId xmlns:p14="http://schemas.microsoft.com/office/powerpoint/2010/main" val="1286442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t>Learning </a:t>
            </a:r>
            <a:r>
              <a:rPr lang="en-US" b="1" dirty="0" smtClean="0"/>
              <a:t>Objectives</a:t>
            </a:r>
            <a:endParaRPr lang="en-US" b="1" dirty="0"/>
          </a:p>
        </p:txBody>
      </p:sp>
      <p:sp>
        <p:nvSpPr>
          <p:cNvPr id="3" name="Learning Objective List"/>
          <p:cNvSpPr>
            <a:spLocks noGrp="1"/>
          </p:cNvSpPr>
          <p:nvPr>
            <p:ph idx="1"/>
          </p:nvPr>
        </p:nvSpPr>
        <p:spPr/>
        <p:txBody>
          <a:bodyPr/>
          <a:lstStyle/>
          <a:p>
            <a:r>
              <a:rPr lang="en-US" b="1" dirty="0" smtClean="0">
                <a:solidFill>
                  <a:srgbClr val="007FA3"/>
                </a:solidFill>
              </a:rPr>
              <a:t>6-1</a:t>
            </a:r>
            <a:r>
              <a:rPr lang="en-US" dirty="0" smtClean="0"/>
              <a:t> </a:t>
            </a:r>
            <a:r>
              <a:rPr lang="en-US" dirty="0"/>
              <a:t>What are the problems of managing data resources in a traditional </a:t>
            </a:r>
            <a:r>
              <a:rPr lang="en-US" dirty="0" smtClean="0"/>
              <a:t>file environment?</a:t>
            </a:r>
          </a:p>
          <a:p>
            <a:r>
              <a:rPr lang="en-US" b="1" dirty="0" smtClean="0">
                <a:solidFill>
                  <a:srgbClr val="007FA3"/>
                </a:solidFill>
              </a:rPr>
              <a:t>6-2</a:t>
            </a:r>
            <a:r>
              <a:rPr lang="en-US" b="1" dirty="0" smtClean="0">
                <a:solidFill>
                  <a:schemeClr val="accent1"/>
                </a:solidFill>
              </a:rPr>
              <a:t> </a:t>
            </a:r>
            <a:r>
              <a:rPr lang="en-US" dirty="0"/>
              <a:t>What are the major capabilities of database management systems (DBMS</a:t>
            </a:r>
            <a:r>
              <a:rPr lang="en-US" dirty="0" smtClean="0"/>
              <a:t>), and </a:t>
            </a:r>
            <a:r>
              <a:rPr lang="en-US" dirty="0"/>
              <a:t>why is a relational DBMS so </a:t>
            </a:r>
            <a:r>
              <a:rPr lang="en-US" dirty="0" smtClean="0"/>
              <a:t>powerful?</a:t>
            </a:r>
          </a:p>
          <a:p>
            <a:r>
              <a:rPr lang="en-US" b="1" dirty="0" smtClean="0">
                <a:solidFill>
                  <a:srgbClr val="007FA3"/>
                </a:solidFill>
              </a:rPr>
              <a:t>6-3</a:t>
            </a:r>
            <a:r>
              <a:rPr lang="en-US" dirty="0" smtClean="0"/>
              <a:t> </a:t>
            </a:r>
            <a:r>
              <a:rPr lang="en-US" dirty="0"/>
              <a:t>What are the principal tools and technologies for accessing </a:t>
            </a:r>
            <a:r>
              <a:rPr lang="en-US" dirty="0" smtClean="0"/>
              <a:t>information from </a:t>
            </a:r>
            <a:r>
              <a:rPr lang="en-US" dirty="0"/>
              <a:t>databases to improve business performance and decision </a:t>
            </a:r>
            <a:r>
              <a:rPr lang="en-US" dirty="0" smtClean="0"/>
              <a:t>making?</a:t>
            </a:r>
          </a:p>
          <a:p>
            <a:r>
              <a:rPr lang="en-US" b="1" smtClean="0">
                <a:solidFill>
                  <a:srgbClr val="007FA3"/>
                </a:solidFill>
              </a:rPr>
              <a:t>6-4</a:t>
            </a:r>
            <a:r>
              <a:rPr lang="en-US" smtClean="0"/>
              <a:t> </a:t>
            </a:r>
            <a:r>
              <a:rPr lang="en-US" dirty="0"/>
              <a:t>Why are information policy, data administration, and data </a:t>
            </a:r>
            <a:r>
              <a:rPr lang="en-US" dirty="0" smtClean="0"/>
              <a:t>quality assurance </a:t>
            </a:r>
            <a:r>
              <a:rPr lang="en-US" dirty="0"/>
              <a:t>essential for managing the firm’s data </a:t>
            </a:r>
            <a:r>
              <a:rPr lang="en-US" dirty="0" smtClean="0"/>
              <a:t>resources?</a:t>
            </a:r>
            <a:endParaRPr lang="en-US" dirty="0"/>
          </a:p>
        </p:txBody>
      </p:sp>
    </p:spTree>
    <p:extLst>
      <p:ext uri="{BB962C8B-B14F-4D97-AF65-F5344CB8AC3E}">
        <p14:creationId xmlns:p14="http://schemas.microsoft.com/office/powerpoint/2010/main" val="4260879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Databases</a:t>
            </a:r>
            <a:endParaRPr lang="en-US" dirty="0"/>
          </a:p>
        </p:txBody>
      </p:sp>
      <p:sp>
        <p:nvSpPr>
          <p:cNvPr id="3" name="Content Placeholder 2"/>
          <p:cNvSpPr>
            <a:spLocks noGrp="1"/>
          </p:cNvSpPr>
          <p:nvPr>
            <p:ph idx="1"/>
          </p:nvPr>
        </p:nvSpPr>
        <p:spPr/>
        <p:txBody>
          <a:bodyPr/>
          <a:lstStyle/>
          <a:p>
            <a:r>
              <a:rPr lang="en-US" dirty="0" smtClean="0"/>
              <a:t>Conceptual design vs. physical design</a:t>
            </a:r>
          </a:p>
          <a:p>
            <a:r>
              <a:rPr lang="en-US" dirty="0" smtClean="0"/>
              <a:t>Normalization</a:t>
            </a:r>
          </a:p>
          <a:p>
            <a:pPr lvl="1"/>
            <a:r>
              <a:rPr lang="en-US" dirty="0" smtClean="0"/>
              <a:t>Streamlining complex groupings of data to minimize redundant data elements and awkward many-to-many relationships</a:t>
            </a:r>
          </a:p>
          <a:p>
            <a:r>
              <a:rPr lang="en-US" dirty="0" smtClean="0"/>
              <a:t>Referential integrity</a:t>
            </a:r>
          </a:p>
          <a:p>
            <a:pPr lvl="1"/>
            <a:r>
              <a:rPr lang="en-US" altLang="en-US" dirty="0" smtClean="0"/>
              <a:t>Rules used </a:t>
            </a:r>
            <a:r>
              <a:rPr lang="en-US" altLang="en-US" dirty="0"/>
              <a:t>by </a:t>
            </a:r>
            <a:r>
              <a:rPr lang="en-US" altLang="en-US" dirty="0" smtClean="0"/>
              <a:t>RDBMS </a:t>
            </a:r>
            <a:r>
              <a:rPr lang="en-US" altLang="en-US" dirty="0"/>
              <a:t>to ensure relationships between tables remain consistent</a:t>
            </a:r>
          </a:p>
          <a:p>
            <a:r>
              <a:rPr lang="en-US" dirty="0" smtClean="0"/>
              <a:t>Entity-relationship diagram</a:t>
            </a:r>
          </a:p>
          <a:p>
            <a:r>
              <a:rPr lang="en-US" altLang="en-US" dirty="0" smtClean="0">
                <a:solidFill>
                  <a:srgbClr val="0D0D0D"/>
                </a:solidFill>
              </a:rPr>
              <a:t>A correct </a:t>
            </a:r>
            <a:r>
              <a:rPr lang="en-US" altLang="ja-JP" dirty="0" smtClean="0">
                <a:solidFill>
                  <a:srgbClr val="0D0D0D"/>
                </a:solidFill>
              </a:rPr>
              <a:t>data </a:t>
            </a:r>
            <a:r>
              <a:rPr lang="en-US" altLang="ja-JP" dirty="0">
                <a:solidFill>
                  <a:srgbClr val="0D0D0D"/>
                </a:solidFill>
              </a:rPr>
              <a:t>model </a:t>
            </a:r>
            <a:r>
              <a:rPr lang="en-US" altLang="ja-JP" dirty="0" smtClean="0">
                <a:solidFill>
                  <a:srgbClr val="0D0D0D"/>
                </a:solidFill>
              </a:rPr>
              <a:t>is essential for a system serving the </a:t>
            </a:r>
            <a:r>
              <a:rPr lang="en-US" altLang="ja-JP" dirty="0">
                <a:solidFill>
                  <a:srgbClr val="0D0D0D"/>
                </a:solidFill>
              </a:rPr>
              <a:t>business </a:t>
            </a:r>
            <a:r>
              <a:rPr lang="en-US" altLang="ja-JP" dirty="0" smtClean="0">
                <a:solidFill>
                  <a:srgbClr val="0D0D0D"/>
                </a:solidFill>
              </a:rPr>
              <a:t>well</a:t>
            </a:r>
            <a:endParaRPr lang="en-US" dirty="0"/>
          </a:p>
        </p:txBody>
      </p:sp>
    </p:spTree>
    <p:extLst>
      <p:ext uri="{BB962C8B-B14F-4D97-AF65-F5344CB8AC3E}">
        <p14:creationId xmlns:p14="http://schemas.microsoft.com/office/powerpoint/2010/main" val="1196339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6.9: An Unnormalized Relation for Order</a:t>
            </a:r>
            <a:endParaRPr lang="en-US" dirty="0"/>
          </a:p>
        </p:txBody>
      </p:sp>
      <p:pic>
        <p:nvPicPr>
          <p:cNvPr id="3" name="Picture 2" descr="Figure 6.9 illustrates an unnormalized relation for Or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667000"/>
            <a:ext cx="7350236" cy="609600"/>
          </a:xfrm>
          <a:prstGeom prst="rect">
            <a:avLst/>
          </a:prstGeom>
        </p:spPr>
      </p:pic>
    </p:spTree>
    <p:extLst>
      <p:ext uri="{BB962C8B-B14F-4D97-AF65-F5344CB8AC3E}">
        <p14:creationId xmlns:p14="http://schemas.microsoft.com/office/powerpoint/2010/main" val="1011052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6.10: Normalized Tables Created from Order</a:t>
            </a:r>
            <a:endParaRPr lang="en-US" dirty="0"/>
          </a:p>
        </p:txBody>
      </p:sp>
      <p:pic>
        <p:nvPicPr>
          <p:cNvPr id="3" name="Picture 2" descr="Figure 6.10 illustrates normalized tables created from Or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133600"/>
            <a:ext cx="7955284" cy="2362200"/>
          </a:xfrm>
          <a:prstGeom prst="rect">
            <a:avLst/>
          </a:prstGeom>
        </p:spPr>
      </p:pic>
    </p:spTree>
    <p:extLst>
      <p:ext uri="{BB962C8B-B14F-4D97-AF65-F5344CB8AC3E}">
        <p14:creationId xmlns:p14="http://schemas.microsoft.com/office/powerpoint/2010/main" val="1880786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6.11 illustrates an entity-relationship diagram."/>
          <p:cNvSpPr>
            <a:spLocks noGrp="1"/>
          </p:cNvSpPr>
          <p:nvPr>
            <p:ph type="title"/>
          </p:nvPr>
        </p:nvSpPr>
        <p:spPr/>
        <p:txBody>
          <a:bodyPr/>
          <a:lstStyle/>
          <a:p>
            <a:r>
              <a:rPr lang="en-US" dirty="0" smtClean="0"/>
              <a:t>Figure 6.11: An Entity-Relationship Diagram</a:t>
            </a:r>
            <a:endParaRPr lang="en-US" dirty="0"/>
          </a:p>
        </p:txBody>
      </p:sp>
      <p:pic>
        <p:nvPicPr>
          <p:cNvPr id="3" name="Picture 2" descr="Figure 6.11 illustrates an entity-relationship diagra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362200"/>
            <a:ext cx="7336640" cy="685800"/>
          </a:xfrm>
          <a:prstGeom prst="rect">
            <a:avLst/>
          </a:prstGeom>
        </p:spPr>
      </p:pic>
    </p:spTree>
    <p:extLst>
      <p:ext uri="{BB962C8B-B14F-4D97-AF65-F5344CB8AC3E}">
        <p14:creationId xmlns:p14="http://schemas.microsoft.com/office/powerpoint/2010/main" val="2617869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Non-relational Databases and Databases in the Cloud</a:t>
            </a:r>
            <a:endParaRPr lang="en-US" dirty="0"/>
          </a:p>
        </p:txBody>
      </p:sp>
      <p:sp>
        <p:nvSpPr>
          <p:cNvPr id="3" name="Content Placeholder 2"/>
          <p:cNvSpPr>
            <a:spLocks noGrp="1"/>
          </p:cNvSpPr>
          <p:nvPr>
            <p:ph idx="1"/>
          </p:nvPr>
        </p:nvSpPr>
        <p:spPr/>
        <p:txBody>
          <a:bodyPr/>
          <a:lstStyle/>
          <a:p>
            <a:r>
              <a:rPr lang="en-US" altLang="en-US" dirty="0" smtClean="0"/>
              <a:t>Non-relational databases: </a:t>
            </a:r>
            <a:r>
              <a:rPr lang="ja-JP" altLang="en-US" dirty="0" smtClean="0"/>
              <a:t>“</a:t>
            </a:r>
            <a:r>
              <a:rPr lang="en-US" altLang="ja-JP" dirty="0" smtClean="0"/>
              <a:t>NoSQL</a:t>
            </a:r>
            <a:r>
              <a:rPr lang="ja-JP" altLang="en-US" dirty="0" smtClean="0"/>
              <a:t>”</a:t>
            </a:r>
            <a:endParaRPr lang="en-US" altLang="ja-JP" dirty="0" smtClean="0"/>
          </a:p>
          <a:p>
            <a:pPr lvl="1"/>
            <a:r>
              <a:rPr lang="en-US" altLang="en-US" dirty="0" smtClean="0"/>
              <a:t>More flexible data model</a:t>
            </a:r>
          </a:p>
          <a:p>
            <a:pPr lvl="1"/>
            <a:r>
              <a:rPr lang="en-US" altLang="en-US" dirty="0" smtClean="0"/>
              <a:t>Data sets stored across distributed machines </a:t>
            </a:r>
          </a:p>
          <a:p>
            <a:pPr lvl="1"/>
            <a:r>
              <a:rPr lang="en-US" altLang="en-US" dirty="0" smtClean="0"/>
              <a:t>Easier to scale</a:t>
            </a:r>
          </a:p>
          <a:p>
            <a:pPr lvl="1"/>
            <a:r>
              <a:rPr lang="en-US" altLang="en-US" dirty="0" smtClean="0"/>
              <a:t>Handle large volumes of unstructured and structured data </a:t>
            </a:r>
          </a:p>
          <a:p>
            <a:r>
              <a:rPr lang="en-US" altLang="en-US" dirty="0" smtClean="0"/>
              <a:t>Databases in the cloud</a:t>
            </a:r>
          </a:p>
          <a:p>
            <a:pPr lvl="1"/>
            <a:r>
              <a:rPr lang="en-US" altLang="en-US" dirty="0" smtClean="0"/>
              <a:t>Appeal to start-ups, smaller businesses</a:t>
            </a:r>
          </a:p>
          <a:p>
            <a:pPr lvl="1"/>
            <a:r>
              <a:rPr lang="en-US" altLang="en-US" dirty="0" smtClean="0"/>
              <a:t>Amazon Relational Database Service, Microsoft SQL Azure</a:t>
            </a:r>
          </a:p>
          <a:p>
            <a:pPr lvl="1"/>
            <a:r>
              <a:rPr lang="en-US" altLang="en-US" dirty="0" smtClean="0"/>
              <a:t>Private clouds</a:t>
            </a:r>
            <a:endParaRPr lang="en-US" altLang="en-US" dirty="0"/>
          </a:p>
        </p:txBody>
      </p:sp>
    </p:spTree>
    <p:extLst>
      <p:ext uri="{BB962C8B-B14F-4D97-AF65-F5344CB8AC3E}">
        <p14:creationId xmlns:p14="http://schemas.microsoft.com/office/powerpoint/2010/main" val="2266798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 of Big Data</a:t>
            </a:r>
            <a:endParaRPr lang="en-US" dirty="0"/>
          </a:p>
        </p:txBody>
      </p:sp>
      <p:sp>
        <p:nvSpPr>
          <p:cNvPr id="3" name="Content Placeholder 2"/>
          <p:cNvSpPr>
            <a:spLocks noGrp="1"/>
          </p:cNvSpPr>
          <p:nvPr>
            <p:ph idx="1"/>
          </p:nvPr>
        </p:nvSpPr>
        <p:spPr/>
        <p:txBody>
          <a:bodyPr/>
          <a:lstStyle/>
          <a:p>
            <a:pPr>
              <a:buFont typeface="Arial" charset="0"/>
              <a:buChar char="•"/>
              <a:defRPr/>
            </a:pPr>
            <a:r>
              <a:rPr lang="en-US" dirty="0"/>
              <a:t>Big data</a:t>
            </a:r>
          </a:p>
          <a:p>
            <a:pPr lvl="1">
              <a:buFont typeface="Arial" charset="0"/>
              <a:buChar char="•"/>
              <a:defRPr/>
            </a:pPr>
            <a:r>
              <a:rPr lang="en-US" dirty="0"/>
              <a:t>Massive sets of unstructured/semi-structured data from </a:t>
            </a:r>
            <a:r>
              <a:rPr lang="en-US" dirty="0" smtClean="0"/>
              <a:t>web </a:t>
            </a:r>
            <a:r>
              <a:rPr lang="en-US" dirty="0"/>
              <a:t>traffic, social media, sensors, and so </a:t>
            </a:r>
            <a:r>
              <a:rPr lang="en-US" dirty="0" smtClean="0"/>
              <a:t>on</a:t>
            </a:r>
          </a:p>
          <a:p>
            <a:pPr>
              <a:buFont typeface="Arial" charset="0"/>
              <a:buChar char="•"/>
              <a:defRPr/>
            </a:pPr>
            <a:r>
              <a:rPr lang="en-US" dirty="0"/>
              <a:t>Volumes too great for typical DBMS</a:t>
            </a:r>
          </a:p>
          <a:p>
            <a:pPr lvl="1">
              <a:buFont typeface="Arial" charset="0"/>
              <a:buChar char="•"/>
              <a:defRPr/>
            </a:pPr>
            <a:r>
              <a:rPr lang="en-US" dirty="0" smtClean="0"/>
              <a:t>Petabytes</a:t>
            </a:r>
            <a:r>
              <a:rPr lang="en-US" dirty="0"/>
              <a:t>, exabytes of data</a:t>
            </a:r>
          </a:p>
          <a:p>
            <a:pPr>
              <a:buFont typeface="Arial" charset="0"/>
              <a:buChar char="•"/>
              <a:defRPr/>
            </a:pPr>
            <a:r>
              <a:rPr lang="en-US" dirty="0" smtClean="0"/>
              <a:t>Can </a:t>
            </a:r>
            <a:r>
              <a:rPr lang="en-US" dirty="0"/>
              <a:t>reveal more </a:t>
            </a:r>
            <a:r>
              <a:rPr lang="en-US" dirty="0" smtClean="0"/>
              <a:t>patterns, relationships </a:t>
            </a:r>
            <a:r>
              <a:rPr lang="en-US" dirty="0"/>
              <a:t>and </a:t>
            </a:r>
            <a:r>
              <a:rPr lang="en-US" dirty="0" smtClean="0"/>
              <a:t>anomalies</a:t>
            </a:r>
          </a:p>
          <a:p>
            <a:pPr>
              <a:buFont typeface="Arial" charset="0"/>
              <a:buChar char="•"/>
              <a:defRPr/>
            </a:pPr>
            <a:r>
              <a:rPr lang="en-US" dirty="0" smtClean="0"/>
              <a:t>Requires new tools and technologies to manage and analyze</a:t>
            </a:r>
            <a:endParaRPr lang="en-US" dirty="0"/>
          </a:p>
        </p:txBody>
      </p:sp>
    </p:spTree>
    <p:extLst>
      <p:ext uri="{BB962C8B-B14F-4D97-AF65-F5344CB8AC3E}">
        <p14:creationId xmlns:p14="http://schemas.microsoft.com/office/powerpoint/2010/main" val="20645616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Intelligence Infrastructure (1 of 3)</a:t>
            </a:r>
            <a:endParaRPr lang="en-US" dirty="0"/>
          </a:p>
        </p:txBody>
      </p:sp>
      <p:sp>
        <p:nvSpPr>
          <p:cNvPr id="3" name="Content Placeholder 2"/>
          <p:cNvSpPr>
            <a:spLocks noGrp="1"/>
          </p:cNvSpPr>
          <p:nvPr>
            <p:ph idx="1"/>
          </p:nvPr>
        </p:nvSpPr>
        <p:spPr/>
        <p:txBody>
          <a:bodyPr/>
          <a:lstStyle/>
          <a:p>
            <a:r>
              <a:rPr lang="en-US" dirty="0" smtClean="0"/>
              <a:t>Array of tools for obtaining information from separate systems and from big data</a:t>
            </a:r>
          </a:p>
          <a:p>
            <a:pPr>
              <a:buFont typeface="Arial" charset="0"/>
              <a:buChar char="•"/>
              <a:defRPr/>
            </a:pPr>
            <a:r>
              <a:rPr lang="en-US" dirty="0"/>
              <a:t>Data </a:t>
            </a:r>
            <a:r>
              <a:rPr lang="en-US" dirty="0" smtClean="0"/>
              <a:t>warehouse </a:t>
            </a:r>
            <a:endParaRPr lang="en-US" dirty="0"/>
          </a:p>
          <a:p>
            <a:pPr lvl="1">
              <a:buFont typeface="Arial" charset="0"/>
              <a:buChar char="–"/>
              <a:defRPr/>
            </a:pPr>
            <a:r>
              <a:rPr lang="en-US" sz="2400" dirty="0"/>
              <a:t>Stores current and historical data from many core operational transaction systems</a:t>
            </a:r>
          </a:p>
          <a:p>
            <a:pPr lvl="1">
              <a:buFont typeface="Arial" charset="0"/>
              <a:buChar char="–"/>
              <a:defRPr/>
            </a:pPr>
            <a:r>
              <a:rPr lang="en-US" sz="2400" dirty="0"/>
              <a:t>Consolidates and standardizes information for use across enterprise, but data cannot be altered</a:t>
            </a:r>
          </a:p>
          <a:p>
            <a:pPr lvl="1">
              <a:buFont typeface="Arial" charset="0"/>
              <a:buChar char="–"/>
              <a:defRPr/>
            </a:pPr>
            <a:r>
              <a:rPr lang="en-US" sz="2400" dirty="0"/>
              <a:t>Provides analysis and reporting </a:t>
            </a:r>
            <a:r>
              <a:rPr lang="en-US" sz="2400" dirty="0" smtClean="0"/>
              <a:t>tools</a:t>
            </a:r>
            <a:endParaRPr lang="en-US" dirty="0" smtClean="0"/>
          </a:p>
        </p:txBody>
      </p:sp>
    </p:spTree>
    <p:extLst>
      <p:ext uri="{BB962C8B-B14F-4D97-AF65-F5344CB8AC3E}">
        <p14:creationId xmlns:p14="http://schemas.microsoft.com/office/powerpoint/2010/main" val="2094219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Interactive Session: Organizations: New York City Moves To Data-Driven Crime Fighting</a:t>
            </a:r>
            <a:endParaRPr lang="en-US" dirty="0"/>
          </a:p>
        </p:txBody>
      </p:sp>
      <p:sp>
        <p:nvSpPr>
          <p:cNvPr id="3" name="Content Placeholder 2"/>
          <p:cNvSpPr>
            <a:spLocks noGrp="1"/>
          </p:cNvSpPr>
          <p:nvPr>
            <p:ph idx="1"/>
          </p:nvPr>
        </p:nvSpPr>
        <p:spPr>
          <a:xfrm>
            <a:off x="457200" y="1981200"/>
            <a:ext cx="8229600" cy="4144963"/>
          </a:xfrm>
        </p:spPr>
        <p:txBody>
          <a:bodyPr/>
          <a:lstStyle/>
          <a:p>
            <a:r>
              <a:rPr lang="en-US" dirty="0" smtClean="0"/>
              <a:t>Class discussion</a:t>
            </a:r>
          </a:p>
          <a:p>
            <a:pPr lvl="1"/>
            <a:r>
              <a:rPr lang="en-US" dirty="0" smtClean="0"/>
              <a:t>What </a:t>
            </a:r>
            <a:r>
              <a:rPr lang="en-US" dirty="0"/>
              <a:t>are the benefits of intelligence-driven </a:t>
            </a:r>
            <a:r>
              <a:rPr lang="en-US" dirty="0" smtClean="0"/>
              <a:t>prosecution for </a:t>
            </a:r>
            <a:r>
              <a:rPr lang="en-US" dirty="0"/>
              <a:t>crime fighters and the general public?</a:t>
            </a:r>
          </a:p>
          <a:p>
            <a:pPr lvl="1"/>
            <a:r>
              <a:rPr lang="en-US" dirty="0" smtClean="0"/>
              <a:t>What </a:t>
            </a:r>
            <a:r>
              <a:rPr lang="en-US" dirty="0"/>
              <a:t>problems does this approach to crime </a:t>
            </a:r>
            <a:r>
              <a:rPr lang="en-US" dirty="0" smtClean="0"/>
              <a:t>fighting pose?</a:t>
            </a:r>
          </a:p>
          <a:p>
            <a:pPr lvl="1"/>
            <a:r>
              <a:rPr lang="en-US" dirty="0"/>
              <a:t>What management, organization, and </a:t>
            </a:r>
            <a:r>
              <a:rPr lang="en-US" dirty="0" smtClean="0"/>
              <a:t>technology issues </a:t>
            </a:r>
            <a:r>
              <a:rPr lang="en-US" dirty="0"/>
              <a:t>should be considered when setting up </a:t>
            </a:r>
            <a:r>
              <a:rPr lang="en-US" dirty="0" smtClean="0"/>
              <a:t>information systems </a:t>
            </a:r>
            <a:r>
              <a:rPr lang="en-US" dirty="0"/>
              <a:t>for </a:t>
            </a:r>
            <a:r>
              <a:rPr lang="en-US" dirty="0" smtClean="0"/>
              <a:t>intelligence-driven prosecution</a:t>
            </a:r>
            <a:r>
              <a:rPr lang="en-US" dirty="0"/>
              <a:t>?</a:t>
            </a:r>
          </a:p>
        </p:txBody>
      </p:sp>
    </p:spTree>
    <p:extLst>
      <p:ext uri="{BB962C8B-B14F-4D97-AF65-F5344CB8AC3E}">
        <p14:creationId xmlns:p14="http://schemas.microsoft.com/office/powerpoint/2010/main" val="3169182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Intelligence Infrastructure </a:t>
            </a:r>
            <a:r>
              <a:rPr lang="en-US" dirty="0" smtClean="0"/>
              <a:t>(2 </a:t>
            </a:r>
            <a:r>
              <a:rPr lang="en-US" dirty="0"/>
              <a:t>of </a:t>
            </a:r>
            <a:r>
              <a:rPr lang="en-US" dirty="0" smtClean="0"/>
              <a:t>3)</a:t>
            </a:r>
            <a:endParaRPr lang="en-US" dirty="0"/>
          </a:p>
        </p:txBody>
      </p:sp>
      <p:sp>
        <p:nvSpPr>
          <p:cNvPr id="3" name="Content Placeholder 2"/>
          <p:cNvSpPr>
            <a:spLocks noGrp="1"/>
          </p:cNvSpPr>
          <p:nvPr>
            <p:ph idx="1"/>
          </p:nvPr>
        </p:nvSpPr>
        <p:spPr/>
        <p:txBody>
          <a:bodyPr/>
          <a:lstStyle/>
          <a:p>
            <a:pPr>
              <a:buFont typeface="Arial" charset="0"/>
              <a:buChar char="•"/>
              <a:defRPr/>
            </a:pPr>
            <a:r>
              <a:rPr lang="en-US" dirty="0" smtClean="0"/>
              <a:t>Data marts</a:t>
            </a:r>
            <a:endParaRPr lang="en-US" dirty="0"/>
          </a:p>
          <a:p>
            <a:pPr lvl="1">
              <a:buFont typeface="Arial" charset="0"/>
              <a:buChar char="–"/>
              <a:defRPr/>
            </a:pPr>
            <a:r>
              <a:rPr lang="en-US" sz="2400" dirty="0"/>
              <a:t>Subset of data warehouse</a:t>
            </a:r>
          </a:p>
          <a:p>
            <a:pPr lvl="1">
              <a:buFont typeface="Arial" charset="0"/>
              <a:buChar char="–"/>
              <a:defRPr/>
            </a:pPr>
            <a:r>
              <a:rPr lang="en-US" sz="2400" dirty="0" smtClean="0"/>
              <a:t>Typically focus </a:t>
            </a:r>
            <a:r>
              <a:rPr lang="en-US" sz="2400" dirty="0"/>
              <a:t>on single subject or line of </a:t>
            </a:r>
            <a:r>
              <a:rPr lang="en-US" sz="2400" dirty="0" smtClean="0"/>
              <a:t>business</a:t>
            </a:r>
          </a:p>
          <a:p>
            <a:pPr>
              <a:defRPr/>
            </a:pPr>
            <a:r>
              <a:rPr lang="en-US" dirty="0"/>
              <a:t>Hadoop</a:t>
            </a:r>
          </a:p>
          <a:p>
            <a:pPr lvl="1">
              <a:defRPr/>
            </a:pPr>
            <a:r>
              <a:rPr lang="en-US" dirty="0"/>
              <a:t>Enables distributed parallel processing of big data across inexpensive computers</a:t>
            </a:r>
          </a:p>
          <a:p>
            <a:pPr lvl="1">
              <a:defRPr/>
            </a:pPr>
            <a:r>
              <a:rPr lang="en-US" dirty="0"/>
              <a:t>Key services</a:t>
            </a:r>
          </a:p>
          <a:p>
            <a:pPr lvl="2">
              <a:defRPr/>
            </a:pPr>
            <a:r>
              <a:rPr lang="en-US" dirty="0"/>
              <a:t>Hadoop Distributed File System (HDFS): data storage</a:t>
            </a:r>
          </a:p>
          <a:p>
            <a:pPr lvl="2">
              <a:defRPr/>
            </a:pPr>
            <a:r>
              <a:rPr lang="en-US" dirty="0"/>
              <a:t>MapReduce: breaks data into clusters for work</a:t>
            </a:r>
          </a:p>
          <a:p>
            <a:pPr lvl="2">
              <a:defRPr/>
            </a:pPr>
            <a:r>
              <a:rPr lang="en-US" dirty="0"/>
              <a:t>Hbase: NoSQL database</a:t>
            </a:r>
          </a:p>
          <a:p>
            <a:pPr lvl="1">
              <a:defRPr/>
            </a:pPr>
            <a:r>
              <a:rPr lang="en-US" dirty="0"/>
              <a:t>Used </a:t>
            </a:r>
            <a:r>
              <a:rPr lang="en-US" dirty="0" smtClean="0"/>
              <a:t>Yahoo</a:t>
            </a:r>
            <a:r>
              <a:rPr lang="en-US" dirty="0"/>
              <a:t>, </a:t>
            </a:r>
            <a:r>
              <a:rPr lang="en-US" dirty="0" smtClean="0"/>
              <a:t>NextBio</a:t>
            </a:r>
            <a:endParaRPr lang="en-US" sz="2400" dirty="0"/>
          </a:p>
        </p:txBody>
      </p:sp>
    </p:spTree>
    <p:extLst>
      <p:ext uri="{BB962C8B-B14F-4D97-AF65-F5344CB8AC3E}">
        <p14:creationId xmlns:p14="http://schemas.microsoft.com/office/powerpoint/2010/main" val="29706557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Intelligence Infrastructure </a:t>
            </a:r>
            <a:r>
              <a:rPr lang="en-US" dirty="0" smtClean="0"/>
              <a:t>(3 </a:t>
            </a:r>
            <a:r>
              <a:rPr lang="en-US" dirty="0"/>
              <a:t>of </a:t>
            </a:r>
            <a:r>
              <a:rPr lang="en-US" dirty="0" smtClean="0"/>
              <a:t>3)</a:t>
            </a:r>
            <a:endParaRPr lang="en-US" dirty="0"/>
          </a:p>
        </p:txBody>
      </p:sp>
      <p:sp>
        <p:nvSpPr>
          <p:cNvPr id="3" name="Content Placeholder 2"/>
          <p:cNvSpPr>
            <a:spLocks noGrp="1"/>
          </p:cNvSpPr>
          <p:nvPr>
            <p:ph idx="1"/>
          </p:nvPr>
        </p:nvSpPr>
        <p:spPr/>
        <p:txBody>
          <a:bodyPr/>
          <a:lstStyle/>
          <a:p>
            <a:pPr>
              <a:defRPr/>
            </a:pPr>
            <a:r>
              <a:rPr lang="en-US" dirty="0"/>
              <a:t>In-memory computing</a:t>
            </a:r>
          </a:p>
          <a:p>
            <a:pPr lvl="1">
              <a:defRPr/>
            </a:pPr>
            <a:r>
              <a:rPr lang="en-US" dirty="0"/>
              <a:t>Used in big data analysis</a:t>
            </a:r>
          </a:p>
          <a:p>
            <a:pPr lvl="1">
              <a:defRPr/>
            </a:pPr>
            <a:r>
              <a:rPr lang="en-US" dirty="0"/>
              <a:t>Uses computers main memory (RAM) for data storage to avoid delays in retrieving data from disk storage</a:t>
            </a:r>
          </a:p>
          <a:p>
            <a:pPr lvl="1">
              <a:defRPr/>
            </a:pPr>
            <a:r>
              <a:rPr lang="en-US" dirty="0"/>
              <a:t>Can reduce hours/days of processing to seconds</a:t>
            </a:r>
          </a:p>
          <a:p>
            <a:pPr lvl="1">
              <a:defRPr/>
            </a:pPr>
            <a:r>
              <a:rPr lang="en-US" dirty="0"/>
              <a:t>Requires optimized hardware</a:t>
            </a:r>
          </a:p>
          <a:p>
            <a:pPr>
              <a:defRPr/>
            </a:pPr>
            <a:r>
              <a:rPr lang="en-US" dirty="0"/>
              <a:t>Analytic platforms</a:t>
            </a:r>
          </a:p>
          <a:p>
            <a:pPr lvl="1">
              <a:defRPr/>
            </a:pPr>
            <a:r>
              <a:rPr lang="en-US" dirty="0"/>
              <a:t>High-speed platforms using both relational and non-relational tools optimized for large </a:t>
            </a:r>
            <a:r>
              <a:rPr lang="en-US" dirty="0" smtClean="0"/>
              <a:t>datasets</a:t>
            </a:r>
            <a:endParaRPr lang="en-US" dirty="0"/>
          </a:p>
        </p:txBody>
      </p:sp>
    </p:spTree>
    <p:extLst>
      <p:ext uri="{BB962C8B-B14F-4D97-AF65-F5344CB8AC3E}">
        <p14:creationId xmlns:p14="http://schemas.microsoft.com/office/powerpoint/2010/main" val="3971734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Cases</a:t>
            </a:r>
            <a:endParaRPr lang="en-US" dirty="0"/>
          </a:p>
        </p:txBody>
      </p:sp>
      <p:sp>
        <p:nvSpPr>
          <p:cNvPr id="3" name="Content Placeholder 2"/>
          <p:cNvSpPr>
            <a:spLocks noGrp="1"/>
          </p:cNvSpPr>
          <p:nvPr>
            <p:ph idx="1"/>
          </p:nvPr>
        </p:nvSpPr>
        <p:spPr/>
        <p:txBody>
          <a:bodyPr/>
          <a:lstStyle/>
          <a:p>
            <a:r>
              <a:rPr lang="en-US" dirty="0" smtClean="0"/>
              <a:t>Case 1: </a:t>
            </a:r>
            <a:r>
              <a:rPr lang="en-US" dirty="0"/>
              <a:t>Dubuque Uses Cloud Computing and Sensors to Build a Smarter City</a:t>
            </a:r>
            <a:endParaRPr lang="en-US" dirty="0" smtClean="0"/>
          </a:p>
          <a:p>
            <a:r>
              <a:rPr lang="en-US" dirty="0" smtClean="0"/>
              <a:t>Case 2: </a:t>
            </a:r>
            <a:r>
              <a:rPr lang="en-US" dirty="0"/>
              <a:t>Brooks Brothers Closes In on Omnichannel </a:t>
            </a:r>
            <a:r>
              <a:rPr lang="en-US" dirty="0" smtClean="0"/>
              <a:t>Retail</a:t>
            </a:r>
          </a:p>
          <a:p>
            <a:r>
              <a:rPr lang="en-US" dirty="0" smtClean="0"/>
              <a:t>Case 3: </a:t>
            </a:r>
            <a:r>
              <a:rPr lang="en-US" dirty="0"/>
              <a:t>Maruti Suzuki Business Intelligence and Enterprise </a:t>
            </a:r>
            <a:r>
              <a:rPr lang="en-US" dirty="0" smtClean="0"/>
              <a:t>Databases</a:t>
            </a:r>
          </a:p>
        </p:txBody>
      </p:sp>
    </p:spTree>
    <p:extLst>
      <p:ext uri="{BB962C8B-B14F-4D97-AF65-F5344CB8AC3E}">
        <p14:creationId xmlns:p14="http://schemas.microsoft.com/office/powerpoint/2010/main" val="2792165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6.12: Contemporary Business Intelligence Infrastructure</a:t>
            </a:r>
            <a:endParaRPr lang="en-US" dirty="0"/>
          </a:p>
        </p:txBody>
      </p:sp>
      <p:pic>
        <p:nvPicPr>
          <p:cNvPr id="3" name="Picture 2" descr="Figure 6.12 illustrates a contemporary business intelligence infrastru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562939"/>
            <a:ext cx="6477000" cy="4447014"/>
          </a:xfrm>
          <a:prstGeom prst="rect">
            <a:avLst/>
          </a:prstGeom>
        </p:spPr>
      </p:pic>
    </p:spTree>
    <p:extLst>
      <p:ext uri="{BB962C8B-B14F-4D97-AF65-F5344CB8AC3E}">
        <p14:creationId xmlns:p14="http://schemas.microsoft.com/office/powerpoint/2010/main" val="2232327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Analytical Tools: Relationships, Patterns, Trends</a:t>
            </a:r>
            <a:endParaRPr lang="en-US" dirty="0"/>
          </a:p>
        </p:txBody>
      </p:sp>
      <p:sp>
        <p:nvSpPr>
          <p:cNvPr id="3" name="Content Placeholder 2"/>
          <p:cNvSpPr>
            <a:spLocks noGrp="1"/>
          </p:cNvSpPr>
          <p:nvPr>
            <p:ph idx="1"/>
          </p:nvPr>
        </p:nvSpPr>
        <p:spPr/>
        <p:txBody>
          <a:bodyPr/>
          <a:lstStyle/>
          <a:p>
            <a:r>
              <a:rPr lang="en-US" dirty="0" smtClean="0"/>
              <a:t>Tools for consolidating, analyzing, and providing access to vast amounts of data to help users make better business decisions</a:t>
            </a:r>
          </a:p>
          <a:p>
            <a:pPr lvl="1"/>
            <a:r>
              <a:rPr lang="en-US" dirty="0" smtClean="0"/>
              <a:t>Multidimensional data analysis (OLAP)</a:t>
            </a:r>
          </a:p>
          <a:p>
            <a:pPr lvl="1"/>
            <a:r>
              <a:rPr lang="en-US" dirty="0" smtClean="0"/>
              <a:t>Data mining</a:t>
            </a:r>
          </a:p>
          <a:p>
            <a:pPr lvl="1"/>
            <a:r>
              <a:rPr lang="en-US" dirty="0" smtClean="0"/>
              <a:t>Text mining</a:t>
            </a:r>
          </a:p>
          <a:p>
            <a:pPr lvl="1"/>
            <a:r>
              <a:rPr lang="en-US" dirty="0" smtClean="0"/>
              <a:t>Web mining</a:t>
            </a:r>
            <a:endParaRPr lang="en-US" dirty="0"/>
          </a:p>
        </p:txBody>
      </p:sp>
    </p:spTree>
    <p:extLst>
      <p:ext uri="{BB962C8B-B14F-4D97-AF65-F5344CB8AC3E}">
        <p14:creationId xmlns:p14="http://schemas.microsoft.com/office/powerpoint/2010/main" val="1613328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Analytical Processing (OLAP)</a:t>
            </a:r>
            <a:endParaRPr lang="en-US" dirty="0"/>
          </a:p>
        </p:txBody>
      </p:sp>
      <p:sp>
        <p:nvSpPr>
          <p:cNvPr id="3" name="Content Placeholder 2"/>
          <p:cNvSpPr>
            <a:spLocks noGrp="1"/>
          </p:cNvSpPr>
          <p:nvPr>
            <p:ph idx="1"/>
          </p:nvPr>
        </p:nvSpPr>
        <p:spPr/>
        <p:txBody>
          <a:bodyPr/>
          <a:lstStyle/>
          <a:p>
            <a:r>
              <a:rPr lang="en-US" dirty="0" smtClean="0"/>
              <a:t>Supports multidimensional data analysis</a:t>
            </a:r>
          </a:p>
          <a:p>
            <a:pPr lvl="1"/>
            <a:r>
              <a:rPr lang="en-US" dirty="0" smtClean="0"/>
              <a:t>Viewing data using multiple dimensions</a:t>
            </a:r>
          </a:p>
          <a:p>
            <a:pPr lvl="1"/>
            <a:r>
              <a:rPr lang="en-US" dirty="0" smtClean="0"/>
              <a:t>Each aspect of information (product, pricing, cost, region, time period) is different dimension</a:t>
            </a:r>
          </a:p>
          <a:p>
            <a:pPr lvl="1"/>
            <a:r>
              <a:rPr lang="en-US" dirty="0" smtClean="0"/>
              <a:t>Example: How many washers sold in the East in June compared with other regions?</a:t>
            </a:r>
          </a:p>
          <a:p>
            <a:r>
              <a:rPr lang="en-US" dirty="0" smtClean="0"/>
              <a:t>OLAP enables rapid, online answers to ad hoc queries</a:t>
            </a:r>
            <a:endParaRPr lang="en-US" dirty="0"/>
          </a:p>
        </p:txBody>
      </p:sp>
    </p:spTree>
    <p:extLst>
      <p:ext uri="{BB962C8B-B14F-4D97-AF65-F5344CB8AC3E}">
        <p14:creationId xmlns:p14="http://schemas.microsoft.com/office/powerpoint/2010/main" val="738086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6.13: Multidimensional Data Model</a:t>
            </a:r>
            <a:endParaRPr lang="en-US" dirty="0"/>
          </a:p>
        </p:txBody>
      </p:sp>
      <p:pic>
        <p:nvPicPr>
          <p:cNvPr id="3" name="Picture 2" descr="Figure 6.13 illustrates a multidimensional data mod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143000"/>
            <a:ext cx="5638800" cy="4862819"/>
          </a:xfrm>
          <a:prstGeom prst="rect">
            <a:avLst/>
          </a:prstGeom>
        </p:spPr>
      </p:pic>
    </p:spTree>
    <p:extLst>
      <p:ext uri="{BB962C8B-B14F-4D97-AF65-F5344CB8AC3E}">
        <p14:creationId xmlns:p14="http://schemas.microsoft.com/office/powerpoint/2010/main" val="2380541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a:t>
            </a:r>
            <a:endParaRPr lang="en-US" dirty="0"/>
          </a:p>
        </p:txBody>
      </p:sp>
      <p:sp>
        <p:nvSpPr>
          <p:cNvPr id="3" name="Content Placeholder 2"/>
          <p:cNvSpPr>
            <a:spLocks noGrp="1"/>
          </p:cNvSpPr>
          <p:nvPr>
            <p:ph idx="1"/>
          </p:nvPr>
        </p:nvSpPr>
        <p:spPr/>
        <p:txBody>
          <a:bodyPr/>
          <a:lstStyle/>
          <a:p>
            <a:r>
              <a:rPr lang="en-US" dirty="0" smtClean="0"/>
              <a:t>Finds hidden patterns, relationships in datasets</a:t>
            </a:r>
          </a:p>
          <a:p>
            <a:pPr lvl="1"/>
            <a:r>
              <a:rPr lang="en-US" dirty="0" smtClean="0"/>
              <a:t>Example: customer buying patterns</a:t>
            </a:r>
          </a:p>
          <a:p>
            <a:r>
              <a:rPr lang="en-US" dirty="0" smtClean="0"/>
              <a:t>Infers rules to predict future behavior</a:t>
            </a:r>
          </a:p>
          <a:p>
            <a:r>
              <a:rPr lang="en-US" dirty="0" smtClean="0"/>
              <a:t>Types of information obtainable from data mining:</a:t>
            </a:r>
          </a:p>
          <a:p>
            <a:pPr lvl="1"/>
            <a:r>
              <a:rPr lang="en-US" dirty="0" smtClean="0"/>
              <a:t>Associations</a:t>
            </a:r>
          </a:p>
          <a:p>
            <a:pPr lvl="1"/>
            <a:r>
              <a:rPr lang="en-US" dirty="0" smtClean="0"/>
              <a:t>Sequences</a:t>
            </a:r>
          </a:p>
          <a:p>
            <a:pPr lvl="1"/>
            <a:r>
              <a:rPr lang="en-US" dirty="0" smtClean="0"/>
              <a:t>Classification</a:t>
            </a:r>
          </a:p>
          <a:p>
            <a:pPr lvl="1"/>
            <a:r>
              <a:rPr lang="en-US" dirty="0" smtClean="0"/>
              <a:t>Clustering</a:t>
            </a:r>
          </a:p>
          <a:p>
            <a:pPr lvl="1"/>
            <a:r>
              <a:rPr lang="en-US" dirty="0" smtClean="0"/>
              <a:t>Forecasting</a:t>
            </a:r>
            <a:endParaRPr lang="en-US" dirty="0"/>
          </a:p>
        </p:txBody>
      </p:sp>
    </p:spTree>
    <p:extLst>
      <p:ext uri="{BB962C8B-B14F-4D97-AF65-F5344CB8AC3E}">
        <p14:creationId xmlns:p14="http://schemas.microsoft.com/office/powerpoint/2010/main" val="1955360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Mining and Web Mining</a:t>
            </a:r>
            <a:endParaRPr lang="en-US" dirty="0"/>
          </a:p>
        </p:txBody>
      </p:sp>
      <p:sp>
        <p:nvSpPr>
          <p:cNvPr id="3" name="Content Placeholder 2"/>
          <p:cNvSpPr>
            <a:spLocks noGrp="1"/>
          </p:cNvSpPr>
          <p:nvPr>
            <p:ph idx="1"/>
          </p:nvPr>
        </p:nvSpPr>
        <p:spPr/>
        <p:txBody>
          <a:bodyPr/>
          <a:lstStyle/>
          <a:p>
            <a:r>
              <a:rPr lang="en-US" dirty="0" smtClean="0"/>
              <a:t>Text mining</a:t>
            </a:r>
          </a:p>
          <a:p>
            <a:pPr lvl="1"/>
            <a:r>
              <a:rPr lang="en-US" dirty="0" smtClean="0"/>
              <a:t>Extracts key elements from large unstructured data sets </a:t>
            </a:r>
          </a:p>
          <a:p>
            <a:pPr lvl="1"/>
            <a:r>
              <a:rPr lang="en-US" dirty="0" smtClean="0"/>
              <a:t>Sentiment analysis software</a:t>
            </a:r>
          </a:p>
          <a:p>
            <a:r>
              <a:rPr lang="en-US" dirty="0" smtClean="0"/>
              <a:t>Web mining</a:t>
            </a:r>
          </a:p>
          <a:p>
            <a:pPr lvl="1"/>
            <a:r>
              <a:rPr lang="en-US" dirty="0" smtClean="0"/>
              <a:t>Discovery and analysis of useful patterns and information from web</a:t>
            </a:r>
          </a:p>
          <a:p>
            <a:pPr lvl="1"/>
            <a:r>
              <a:rPr lang="en-US" dirty="0" smtClean="0"/>
              <a:t>Web content mining</a:t>
            </a:r>
          </a:p>
          <a:p>
            <a:pPr lvl="1"/>
            <a:r>
              <a:rPr lang="en-US" dirty="0" smtClean="0"/>
              <a:t>Web structure mining</a:t>
            </a:r>
          </a:p>
          <a:p>
            <a:pPr lvl="1"/>
            <a:r>
              <a:rPr lang="en-US" dirty="0" smtClean="0"/>
              <a:t>Web usage mining</a:t>
            </a:r>
            <a:endParaRPr lang="en-US" dirty="0"/>
          </a:p>
        </p:txBody>
      </p:sp>
    </p:spTree>
    <p:extLst>
      <p:ext uri="{BB962C8B-B14F-4D97-AF65-F5344CB8AC3E}">
        <p14:creationId xmlns:p14="http://schemas.microsoft.com/office/powerpoint/2010/main" val="36469418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and the </a:t>
            </a:r>
            <a:r>
              <a:rPr lang="en-US" dirty="0" smtClean="0"/>
              <a:t>Web</a:t>
            </a:r>
            <a:endParaRPr lang="en-US" dirty="0"/>
          </a:p>
        </p:txBody>
      </p:sp>
      <p:sp>
        <p:nvSpPr>
          <p:cNvPr id="3" name="Content Placeholder 2"/>
          <p:cNvSpPr>
            <a:spLocks noGrp="1"/>
          </p:cNvSpPr>
          <p:nvPr>
            <p:ph idx="1"/>
          </p:nvPr>
        </p:nvSpPr>
        <p:spPr/>
        <p:txBody>
          <a:bodyPr/>
          <a:lstStyle/>
          <a:p>
            <a:pPr>
              <a:buFont typeface="Arial" charset="0"/>
              <a:buChar char="–"/>
              <a:defRPr/>
            </a:pPr>
            <a:r>
              <a:rPr lang="en-US" dirty="0" smtClean="0"/>
              <a:t>Many </a:t>
            </a:r>
            <a:r>
              <a:rPr lang="en-US" dirty="0"/>
              <a:t>companies use </a:t>
            </a:r>
            <a:r>
              <a:rPr lang="en-US" dirty="0" smtClean="0"/>
              <a:t>the web </a:t>
            </a:r>
            <a:r>
              <a:rPr lang="en-US" dirty="0"/>
              <a:t>to make some internal databases available to customers or partners</a:t>
            </a:r>
          </a:p>
          <a:p>
            <a:pPr>
              <a:buFont typeface="Arial" charset="0"/>
              <a:buChar char="–"/>
              <a:defRPr/>
            </a:pPr>
            <a:r>
              <a:rPr lang="en-US" dirty="0"/>
              <a:t>Typical configuration includes:</a:t>
            </a:r>
          </a:p>
          <a:p>
            <a:pPr lvl="1">
              <a:buFont typeface="Arial" charset="0"/>
              <a:buChar char="•"/>
              <a:defRPr/>
            </a:pPr>
            <a:r>
              <a:rPr lang="en-US" dirty="0"/>
              <a:t>Web server</a:t>
            </a:r>
          </a:p>
          <a:p>
            <a:pPr lvl="1">
              <a:buFont typeface="Arial" charset="0"/>
              <a:buChar char="•"/>
              <a:defRPr/>
            </a:pPr>
            <a:r>
              <a:rPr lang="en-US" dirty="0"/>
              <a:t>Application server/middleware/CGI scripts</a:t>
            </a:r>
          </a:p>
          <a:p>
            <a:pPr lvl="1">
              <a:buFont typeface="Arial" charset="0"/>
              <a:buChar char="•"/>
              <a:defRPr/>
            </a:pPr>
            <a:r>
              <a:rPr lang="en-US" dirty="0"/>
              <a:t>Database server (hosting DBMS)</a:t>
            </a:r>
          </a:p>
          <a:p>
            <a:pPr>
              <a:buFont typeface="Arial" charset="0"/>
              <a:buChar char="–"/>
              <a:defRPr/>
            </a:pPr>
            <a:r>
              <a:rPr lang="en-US" dirty="0"/>
              <a:t>Advantages of using </a:t>
            </a:r>
            <a:r>
              <a:rPr lang="en-US" dirty="0" smtClean="0"/>
              <a:t>the web </a:t>
            </a:r>
            <a:r>
              <a:rPr lang="en-US" dirty="0"/>
              <a:t>for database access:</a:t>
            </a:r>
          </a:p>
          <a:p>
            <a:pPr lvl="1">
              <a:buFont typeface="Arial" charset="0"/>
              <a:buChar char="•"/>
              <a:defRPr/>
            </a:pPr>
            <a:r>
              <a:rPr lang="en-US" dirty="0"/>
              <a:t>Ease of use of browser software</a:t>
            </a:r>
          </a:p>
          <a:p>
            <a:pPr lvl="1">
              <a:buFont typeface="Arial" charset="0"/>
              <a:buChar char="•"/>
              <a:defRPr/>
            </a:pPr>
            <a:r>
              <a:rPr lang="en-US" dirty="0"/>
              <a:t>Web interface requires few or no changes to database</a:t>
            </a:r>
          </a:p>
          <a:p>
            <a:pPr lvl="1">
              <a:buFont typeface="Arial" charset="0"/>
              <a:buChar char="•"/>
              <a:defRPr/>
            </a:pPr>
            <a:r>
              <a:rPr lang="en-US" dirty="0"/>
              <a:t>Inexpensive to add </a:t>
            </a:r>
            <a:r>
              <a:rPr lang="en-US" dirty="0" smtClean="0"/>
              <a:t>web </a:t>
            </a:r>
            <a:r>
              <a:rPr lang="en-US" dirty="0"/>
              <a:t>interface to </a:t>
            </a:r>
            <a:r>
              <a:rPr lang="en-US" dirty="0" smtClean="0"/>
              <a:t>system</a:t>
            </a:r>
            <a:endParaRPr lang="en-US" dirty="0"/>
          </a:p>
        </p:txBody>
      </p:sp>
    </p:spTree>
    <p:extLst>
      <p:ext uri="{BB962C8B-B14F-4D97-AF65-F5344CB8AC3E}">
        <p14:creationId xmlns:p14="http://schemas.microsoft.com/office/powerpoint/2010/main" val="5209441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6.14: Linking Internal Databases to the Web</a:t>
            </a:r>
            <a:endParaRPr lang="en-US" dirty="0"/>
          </a:p>
        </p:txBody>
      </p:sp>
      <p:pic>
        <p:nvPicPr>
          <p:cNvPr id="3" name="Picture 2" descr="Figure 6.14 illustrates the linking of internal databases to the We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56" y="2133600"/>
            <a:ext cx="7943075" cy="1752600"/>
          </a:xfrm>
          <a:prstGeom prst="rect">
            <a:avLst/>
          </a:prstGeom>
        </p:spPr>
      </p:pic>
    </p:spTree>
    <p:extLst>
      <p:ext uri="{BB962C8B-B14F-4D97-AF65-F5344CB8AC3E}">
        <p14:creationId xmlns:p14="http://schemas.microsoft.com/office/powerpoint/2010/main" val="35696286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Establishing an Information Policy</a:t>
            </a:r>
            <a:endParaRPr lang="en-US" dirty="0"/>
          </a:p>
        </p:txBody>
      </p:sp>
      <p:sp>
        <p:nvSpPr>
          <p:cNvPr id="3" name="Content Placeholder 2"/>
          <p:cNvSpPr>
            <a:spLocks noGrp="1"/>
          </p:cNvSpPr>
          <p:nvPr>
            <p:ph idx="1"/>
          </p:nvPr>
        </p:nvSpPr>
        <p:spPr/>
        <p:txBody>
          <a:bodyPr/>
          <a:lstStyle/>
          <a:p>
            <a:r>
              <a:rPr lang="en-US" altLang="en-US" dirty="0" smtClean="0"/>
              <a:t>Firm</a:t>
            </a:r>
            <a:r>
              <a:rPr lang="en-US" altLang="ja-JP" dirty="0" smtClean="0"/>
              <a:t>’s rules, procedures, roles for sharing, managing, standardizing data</a:t>
            </a:r>
          </a:p>
          <a:p>
            <a:r>
              <a:rPr lang="en-US" altLang="en-US" dirty="0" smtClean="0"/>
              <a:t>Data administration </a:t>
            </a:r>
          </a:p>
          <a:p>
            <a:pPr lvl="1"/>
            <a:r>
              <a:rPr lang="en-US" altLang="en-US" dirty="0" smtClean="0"/>
              <a:t>Establishes policies and procedures to manage data</a:t>
            </a:r>
          </a:p>
          <a:p>
            <a:r>
              <a:rPr lang="en-US" altLang="en-US" dirty="0" smtClean="0"/>
              <a:t>Data governance</a:t>
            </a:r>
          </a:p>
          <a:p>
            <a:pPr lvl="1"/>
            <a:r>
              <a:rPr lang="en-US" altLang="en-US" dirty="0" smtClean="0"/>
              <a:t>Deals with policies and processes for managing availability, usability, integrity, and security of data, especially regarding government regulations</a:t>
            </a:r>
          </a:p>
          <a:p>
            <a:r>
              <a:rPr lang="en-US" altLang="en-US" dirty="0" smtClean="0"/>
              <a:t>Database administration</a:t>
            </a:r>
          </a:p>
          <a:p>
            <a:pPr lvl="1"/>
            <a:r>
              <a:rPr lang="en-US" altLang="en-US" dirty="0" smtClean="0"/>
              <a:t>Creating and maintaining database</a:t>
            </a:r>
            <a:endParaRPr lang="en-US" altLang="en-US" dirty="0"/>
          </a:p>
        </p:txBody>
      </p:sp>
    </p:spTree>
    <p:extLst>
      <p:ext uri="{BB962C8B-B14F-4D97-AF65-F5344CB8AC3E}">
        <p14:creationId xmlns:p14="http://schemas.microsoft.com/office/powerpoint/2010/main" val="33323726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Ensuring Data Quality </a:t>
            </a:r>
            <a:endParaRPr lang="en-US" dirty="0"/>
          </a:p>
        </p:txBody>
      </p:sp>
      <p:sp>
        <p:nvSpPr>
          <p:cNvPr id="3" name="Content Placeholder 2"/>
          <p:cNvSpPr>
            <a:spLocks noGrp="1"/>
          </p:cNvSpPr>
          <p:nvPr>
            <p:ph idx="1"/>
          </p:nvPr>
        </p:nvSpPr>
        <p:spPr/>
        <p:txBody>
          <a:bodyPr/>
          <a:lstStyle/>
          <a:p>
            <a:r>
              <a:rPr lang="en-US" dirty="0" smtClean="0"/>
              <a:t>More than 25 percent of critical data in Fortune 1000 company databases are inaccurate or incomplete</a:t>
            </a:r>
          </a:p>
          <a:p>
            <a:r>
              <a:rPr lang="en-US" dirty="0" smtClean="0"/>
              <a:t>Before new database is in place, a firm must:</a:t>
            </a:r>
          </a:p>
          <a:p>
            <a:pPr lvl="1"/>
            <a:r>
              <a:rPr lang="en-US" dirty="0" smtClean="0"/>
              <a:t>Identify and correct faulty data </a:t>
            </a:r>
          </a:p>
          <a:p>
            <a:pPr lvl="1"/>
            <a:r>
              <a:rPr lang="en-US" dirty="0" smtClean="0"/>
              <a:t>Establish better routines for editing data once database </a:t>
            </a:r>
            <a:r>
              <a:rPr lang="en-US" dirty="0"/>
              <a:t>in </a:t>
            </a:r>
            <a:r>
              <a:rPr lang="en-US" dirty="0" smtClean="0"/>
              <a:t>operation</a:t>
            </a:r>
          </a:p>
          <a:p>
            <a:r>
              <a:rPr lang="en-US" dirty="0" smtClean="0"/>
              <a:t>Data </a:t>
            </a:r>
            <a:r>
              <a:rPr lang="en-US" dirty="0"/>
              <a:t>quality </a:t>
            </a:r>
            <a:r>
              <a:rPr lang="en-US" dirty="0" smtClean="0"/>
              <a:t>audit</a:t>
            </a:r>
            <a:endParaRPr lang="en-US" dirty="0"/>
          </a:p>
          <a:p>
            <a:r>
              <a:rPr lang="en-US" dirty="0" smtClean="0"/>
              <a:t>Data cleansing</a:t>
            </a:r>
            <a:endParaRPr lang="en-US" dirty="0"/>
          </a:p>
        </p:txBody>
      </p:sp>
    </p:spTree>
    <p:extLst>
      <p:ext uri="{BB962C8B-B14F-4D97-AF65-F5344CB8AC3E}">
        <p14:creationId xmlns:p14="http://schemas.microsoft.com/office/powerpoint/2010/main" val="3048489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Data Management Helps the U.S. Postal Service Rebound </a:t>
            </a:r>
            <a:r>
              <a:rPr lang="en-US" altLang="en-US" dirty="0" smtClean="0"/>
              <a:t>(1 of 2)</a:t>
            </a:r>
            <a:endParaRPr lang="en-US" altLang="en-US" dirty="0"/>
          </a:p>
        </p:txBody>
      </p:sp>
      <p:sp>
        <p:nvSpPr>
          <p:cNvPr id="3" name="Content Placeholder 2"/>
          <p:cNvSpPr>
            <a:spLocks noGrp="1"/>
          </p:cNvSpPr>
          <p:nvPr>
            <p:ph idx="1"/>
          </p:nvPr>
        </p:nvSpPr>
        <p:spPr/>
        <p:txBody>
          <a:bodyPr/>
          <a:lstStyle/>
          <a:p>
            <a:r>
              <a:rPr lang="en-US" altLang="en-US" dirty="0" smtClean="0"/>
              <a:t>Problem </a:t>
            </a:r>
          </a:p>
          <a:p>
            <a:pPr lvl="1"/>
            <a:r>
              <a:rPr lang="en-US" dirty="0" smtClean="0"/>
              <a:t>Disruptive technologies</a:t>
            </a:r>
          </a:p>
          <a:p>
            <a:pPr lvl="1"/>
            <a:r>
              <a:rPr lang="en-US" dirty="0" smtClean="0"/>
              <a:t>Outdated technology</a:t>
            </a:r>
          </a:p>
          <a:p>
            <a:r>
              <a:rPr lang="en-US" altLang="en-US" dirty="0" smtClean="0"/>
              <a:t>Solutions</a:t>
            </a:r>
          </a:p>
          <a:p>
            <a:pPr lvl="1"/>
            <a:r>
              <a:rPr lang="en-US" dirty="0" smtClean="0"/>
              <a:t>Redesign bar coding</a:t>
            </a:r>
          </a:p>
          <a:p>
            <a:pPr lvl="1"/>
            <a:r>
              <a:rPr lang="en-US" dirty="0" smtClean="0"/>
              <a:t>Intelligent Mail scanning devices</a:t>
            </a:r>
          </a:p>
          <a:p>
            <a:pPr lvl="1"/>
            <a:r>
              <a:rPr lang="en-US" dirty="0" smtClean="0"/>
              <a:t>Hadoop</a:t>
            </a:r>
          </a:p>
          <a:p>
            <a:pPr lvl="1"/>
            <a:r>
              <a:rPr lang="en-US" dirty="0"/>
              <a:t>Optimization </a:t>
            </a:r>
            <a:r>
              <a:rPr lang="en-US" dirty="0" smtClean="0"/>
              <a:t>models</a:t>
            </a:r>
          </a:p>
        </p:txBody>
      </p:sp>
    </p:spTree>
    <p:extLst>
      <p:ext uri="{BB962C8B-B14F-4D97-AF65-F5344CB8AC3E}">
        <p14:creationId xmlns:p14="http://schemas.microsoft.com/office/powerpoint/2010/main" val="37157338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Interactive Session: Management: Keurig Green Mountain Embraces Data Governance</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smtClean="0"/>
              <a:t>Class discussion</a:t>
            </a:r>
          </a:p>
          <a:p>
            <a:pPr lvl="1"/>
            <a:r>
              <a:rPr lang="en-US" dirty="0"/>
              <a:t>Discuss the role of data governance at </a:t>
            </a:r>
            <a:r>
              <a:rPr lang="en-US" dirty="0" smtClean="0"/>
              <a:t>Keurig Green </a:t>
            </a:r>
            <a:r>
              <a:rPr lang="en-US" dirty="0"/>
              <a:t>Mountain.</a:t>
            </a:r>
          </a:p>
          <a:p>
            <a:pPr lvl="1"/>
            <a:r>
              <a:rPr lang="en-US" dirty="0" smtClean="0"/>
              <a:t>What </a:t>
            </a:r>
            <a:r>
              <a:rPr lang="en-US" dirty="0"/>
              <a:t>management, organization, and </a:t>
            </a:r>
            <a:r>
              <a:rPr lang="en-US" dirty="0" smtClean="0"/>
              <a:t>technology issues </a:t>
            </a:r>
            <a:r>
              <a:rPr lang="en-US" dirty="0"/>
              <a:t>had to be addressed in order to </a:t>
            </a:r>
            <a:r>
              <a:rPr lang="en-US" dirty="0" smtClean="0"/>
              <a:t>establish enterprise-wide </a:t>
            </a:r>
            <a:r>
              <a:rPr lang="en-US" dirty="0"/>
              <a:t>data governance</a:t>
            </a:r>
            <a:r>
              <a:rPr lang="en-US" dirty="0" smtClean="0"/>
              <a:t>?</a:t>
            </a:r>
          </a:p>
          <a:p>
            <a:pPr lvl="1"/>
            <a:r>
              <a:rPr lang="en-US" dirty="0"/>
              <a:t>What were the business benefits of data </a:t>
            </a:r>
            <a:r>
              <a:rPr lang="en-US" dirty="0" smtClean="0"/>
              <a:t>governance for </a:t>
            </a:r>
            <a:r>
              <a:rPr lang="en-US" dirty="0"/>
              <a:t>Keurig Green Mountain?</a:t>
            </a:r>
          </a:p>
          <a:p>
            <a:pPr lvl="1"/>
            <a:r>
              <a:rPr lang="en-US" dirty="0" smtClean="0"/>
              <a:t>How </a:t>
            </a:r>
            <a:r>
              <a:rPr lang="en-US" dirty="0"/>
              <a:t>did data governance improve operations </a:t>
            </a:r>
            <a:r>
              <a:rPr lang="en-US" dirty="0" smtClean="0"/>
              <a:t>and management </a:t>
            </a:r>
            <a:r>
              <a:rPr lang="en-US" dirty="0"/>
              <a:t>decision making?</a:t>
            </a:r>
          </a:p>
        </p:txBody>
      </p:sp>
    </p:spTree>
    <p:extLst>
      <p:ext uri="{BB962C8B-B14F-4D97-AF65-F5344CB8AC3E}">
        <p14:creationId xmlns:p14="http://schemas.microsoft.com/office/powerpoint/2010/main" val="1337329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Data Management Helps the U.S. Postal Service Rebound </a:t>
            </a:r>
            <a:r>
              <a:rPr lang="en-US" altLang="en-US" dirty="0" smtClean="0"/>
              <a:t>(2 of 2)</a:t>
            </a:r>
            <a:endParaRPr lang="en-US" altLang="en-US" dirty="0"/>
          </a:p>
        </p:txBody>
      </p:sp>
      <p:sp>
        <p:nvSpPr>
          <p:cNvPr id="3" name="Content Placeholder 2"/>
          <p:cNvSpPr>
            <a:spLocks noGrp="1"/>
          </p:cNvSpPr>
          <p:nvPr>
            <p:ph idx="1"/>
          </p:nvPr>
        </p:nvSpPr>
        <p:spPr/>
        <p:txBody>
          <a:bodyPr/>
          <a:lstStyle/>
          <a:p>
            <a:r>
              <a:rPr lang="en-US" altLang="en-US" dirty="0" smtClean="0"/>
              <a:t>USPS uses Intelligent Mail to optimize deliveries, detect fraud, and create new services</a:t>
            </a:r>
          </a:p>
          <a:p>
            <a:r>
              <a:rPr lang="en-US" altLang="en-US" dirty="0" smtClean="0"/>
              <a:t>Demonstrates IT</a:t>
            </a:r>
            <a:r>
              <a:rPr lang="en-US" altLang="ja-JP" dirty="0" smtClean="0"/>
              <a:t>’s role in helping organizations improve performance and remain competitive</a:t>
            </a:r>
          </a:p>
          <a:p>
            <a:r>
              <a:rPr lang="en-US" altLang="en-US" dirty="0" smtClean="0"/>
              <a:t>Illustrates the importance of data management</a:t>
            </a:r>
            <a:endParaRPr lang="en-US" altLang="en-US" dirty="0"/>
          </a:p>
        </p:txBody>
      </p:sp>
    </p:spTree>
    <p:extLst>
      <p:ext uri="{BB962C8B-B14F-4D97-AF65-F5344CB8AC3E}">
        <p14:creationId xmlns:p14="http://schemas.microsoft.com/office/powerpoint/2010/main" val="2676461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Organization Terms and Concepts</a:t>
            </a:r>
            <a:endParaRPr lang="en-US" dirty="0"/>
          </a:p>
        </p:txBody>
      </p:sp>
      <p:sp>
        <p:nvSpPr>
          <p:cNvPr id="3" name="Content Placeholder 2"/>
          <p:cNvSpPr>
            <a:spLocks noGrp="1"/>
          </p:cNvSpPr>
          <p:nvPr>
            <p:ph idx="1"/>
          </p:nvPr>
        </p:nvSpPr>
        <p:spPr/>
        <p:txBody>
          <a:bodyPr/>
          <a:lstStyle/>
          <a:p>
            <a:r>
              <a:rPr lang="en-US" dirty="0" smtClean="0"/>
              <a:t>Database: Group of related files</a:t>
            </a:r>
          </a:p>
          <a:p>
            <a:r>
              <a:rPr lang="en-US" dirty="0" smtClean="0"/>
              <a:t>File: Group of records of same type </a:t>
            </a:r>
          </a:p>
          <a:p>
            <a:r>
              <a:rPr lang="en-US" dirty="0" smtClean="0"/>
              <a:t>Record: Group of related fields</a:t>
            </a:r>
          </a:p>
          <a:p>
            <a:r>
              <a:rPr lang="en-US" dirty="0" smtClean="0"/>
              <a:t>Field: Group of characters as word(s) or number(s)</a:t>
            </a:r>
          </a:p>
          <a:p>
            <a:r>
              <a:rPr lang="en-US" dirty="0" smtClean="0"/>
              <a:t>Entity: Person, place, thing on which we store information</a:t>
            </a:r>
          </a:p>
          <a:p>
            <a:r>
              <a:rPr lang="en-US" dirty="0" smtClean="0"/>
              <a:t>Attribute: Each characteristic, or quality, describing entity</a:t>
            </a:r>
          </a:p>
        </p:txBody>
      </p:sp>
    </p:spTree>
    <p:extLst>
      <p:ext uri="{BB962C8B-B14F-4D97-AF65-F5344CB8AC3E}">
        <p14:creationId xmlns:p14="http://schemas.microsoft.com/office/powerpoint/2010/main" val="979569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6.1: The Data Hierarchy</a:t>
            </a:r>
            <a:endParaRPr lang="en-US" dirty="0"/>
          </a:p>
        </p:txBody>
      </p:sp>
      <p:pic>
        <p:nvPicPr>
          <p:cNvPr id="3" name="Picture 2" descr="Figure 6.1 illustrates the data hierarch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295400"/>
            <a:ext cx="4191000" cy="4779440"/>
          </a:xfrm>
          <a:prstGeom prst="rect">
            <a:avLst/>
          </a:prstGeom>
        </p:spPr>
      </p:pic>
    </p:spTree>
    <p:extLst>
      <p:ext uri="{BB962C8B-B14F-4D97-AF65-F5344CB8AC3E}">
        <p14:creationId xmlns:p14="http://schemas.microsoft.com/office/powerpoint/2010/main" val="1555542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the Traditional File Environment</a:t>
            </a:r>
            <a:endParaRPr lang="en-US" dirty="0"/>
          </a:p>
        </p:txBody>
      </p:sp>
      <p:sp>
        <p:nvSpPr>
          <p:cNvPr id="3" name="Content Placeholder 2"/>
          <p:cNvSpPr>
            <a:spLocks noGrp="1"/>
          </p:cNvSpPr>
          <p:nvPr>
            <p:ph idx="1"/>
          </p:nvPr>
        </p:nvSpPr>
        <p:spPr/>
        <p:txBody>
          <a:bodyPr/>
          <a:lstStyle/>
          <a:p>
            <a:r>
              <a:rPr lang="en-US" dirty="0" smtClean="0"/>
              <a:t>Files maintained separately by different departments</a:t>
            </a:r>
          </a:p>
          <a:p>
            <a:r>
              <a:rPr lang="en-US" dirty="0" smtClean="0"/>
              <a:t>Data redundancy </a:t>
            </a:r>
          </a:p>
          <a:p>
            <a:r>
              <a:rPr lang="en-US" dirty="0" smtClean="0"/>
              <a:t>Data inconsistency </a:t>
            </a:r>
          </a:p>
          <a:p>
            <a:r>
              <a:rPr lang="en-US" dirty="0" smtClean="0"/>
              <a:t>Program-data dependence</a:t>
            </a:r>
          </a:p>
          <a:p>
            <a:r>
              <a:rPr lang="en-US" dirty="0" smtClean="0"/>
              <a:t>Lack of flexibility</a:t>
            </a:r>
          </a:p>
          <a:p>
            <a:r>
              <a:rPr lang="en-US" dirty="0" smtClean="0"/>
              <a:t>Poor security</a:t>
            </a:r>
          </a:p>
          <a:p>
            <a:r>
              <a:rPr lang="en-US" dirty="0" smtClean="0"/>
              <a:t>Lack of data sharing and availability</a:t>
            </a:r>
            <a:endParaRPr lang="en-US" dirty="0"/>
          </a:p>
        </p:txBody>
      </p:sp>
    </p:spTree>
    <p:extLst>
      <p:ext uri="{BB962C8B-B14F-4D97-AF65-F5344CB8AC3E}">
        <p14:creationId xmlns:p14="http://schemas.microsoft.com/office/powerpoint/2010/main" val="985941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6.2: Traditional File Processing</a:t>
            </a:r>
            <a:endParaRPr lang="en-US" dirty="0"/>
          </a:p>
        </p:txBody>
      </p:sp>
      <p:pic>
        <p:nvPicPr>
          <p:cNvPr id="3" name="Picture 2" descr="Figure 6.2 illustrates traditional file process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066800"/>
            <a:ext cx="7467600" cy="4913409"/>
          </a:xfrm>
          <a:prstGeom prst="rect">
            <a:avLst/>
          </a:prstGeom>
        </p:spPr>
      </p:pic>
    </p:spTree>
    <p:extLst>
      <p:ext uri="{BB962C8B-B14F-4D97-AF65-F5344CB8AC3E}">
        <p14:creationId xmlns:p14="http://schemas.microsoft.com/office/powerpoint/2010/main" val="809089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3640</TotalTime>
  <Words>4853</Words>
  <Application>Microsoft Macintosh PowerPoint</Application>
  <PresentationFormat>On-screen Show (4:3)</PresentationFormat>
  <Paragraphs>378</Paragraphs>
  <Slides>40</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Times New Roman</vt:lpstr>
      <vt:lpstr>Verdana</vt:lpstr>
      <vt:lpstr>Wingdings</vt:lpstr>
      <vt:lpstr>Arial</vt:lpstr>
      <vt:lpstr>508 Lecture</vt:lpstr>
      <vt:lpstr>Management Information Systems: Managing the Digital Firm</vt:lpstr>
      <vt:lpstr>Learning Objectives</vt:lpstr>
      <vt:lpstr>Video Cases</vt:lpstr>
      <vt:lpstr>Better Data Management Helps the U.S. Postal Service Rebound (1 of 2)</vt:lpstr>
      <vt:lpstr>Better Data Management Helps the U.S. Postal Service Rebound (2 of 2)</vt:lpstr>
      <vt:lpstr>File Organization Terms and Concepts</vt:lpstr>
      <vt:lpstr>Figure 6.1: The Data Hierarchy</vt:lpstr>
      <vt:lpstr>Problems with the Traditional File Environment</vt:lpstr>
      <vt:lpstr>Figure 6.2: Traditional File Processing</vt:lpstr>
      <vt:lpstr>Database Management Systems</vt:lpstr>
      <vt:lpstr>Figure 6.3: Human Resources Database with Multiple Views</vt:lpstr>
      <vt:lpstr>Relational DBMS</vt:lpstr>
      <vt:lpstr>Figure 6.4: Relational Database Tables</vt:lpstr>
      <vt:lpstr>Operations of a Relational DBMS</vt:lpstr>
      <vt:lpstr>Figure 6.5: The Three Basic Operations of a Relational DBMS</vt:lpstr>
      <vt:lpstr>Capabilities of Database Management Systems</vt:lpstr>
      <vt:lpstr>Figure 6.6: Access Data Dictionary Features</vt:lpstr>
      <vt:lpstr>Figure 6.7: Example of an SQL Query</vt:lpstr>
      <vt:lpstr>Figure 6.8: An Access Query</vt:lpstr>
      <vt:lpstr>Designing Databases</vt:lpstr>
      <vt:lpstr>Figure 6.9: An Unnormalized Relation for Order</vt:lpstr>
      <vt:lpstr>Figure 6.10: Normalized Tables Created from Order</vt:lpstr>
      <vt:lpstr>Figure 6.11: An Entity-Relationship Diagram</vt:lpstr>
      <vt:lpstr>Non-relational Databases and Databases in the Cloud</vt:lpstr>
      <vt:lpstr>The Challenge of Big Data</vt:lpstr>
      <vt:lpstr>Business Intelligence Infrastructure (1 of 3)</vt:lpstr>
      <vt:lpstr>Interactive Session: Organizations: New York City Moves To Data-Driven Crime Fighting</vt:lpstr>
      <vt:lpstr>Business Intelligence Infrastructure (2 of 3)</vt:lpstr>
      <vt:lpstr>Business Intelligence Infrastructure (3 of 3)</vt:lpstr>
      <vt:lpstr>Figure 6.12: Contemporary Business Intelligence Infrastructure</vt:lpstr>
      <vt:lpstr>Analytical Tools: Relationships, Patterns, Trends</vt:lpstr>
      <vt:lpstr>Online Analytical Processing (OLAP)</vt:lpstr>
      <vt:lpstr>Figure 6.13: Multidimensional Data Model</vt:lpstr>
      <vt:lpstr>Data Mining</vt:lpstr>
      <vt:lpstr>Text Mining and Web Mining</vt:lpstr>
      <vt:lpstr>Databases and the Web</vt:lpstr>
      <vt:lpstr>Figure 6.14: Linking Internal Databases to the Web</vt:lpstr>
      <vt:lpstr>Establishing an Information Policy</vt:lpstr>
      <vt:lpstr>Ensuring Data Quality </vt:lpstr>
      <vt:lpstr>Interactive Session: Management: Keurig Green Mountain Embraces Data Governance</vt:lpstr>
    </vt:vector>
  </TitlesOfParts>
  <Company>Pearson</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Management Information Systems:  Managing the Digital Firm, 15th edition</dc:subject>
  <dc:creator>Kenneth C. Laudon/Jane P. Laudon</dc:creator>
  <cp:keywords>Management Information Systems</cp:keywords>
  <cp:lastModifiedBy>Ann Pulido</cp:lastModifiedBy>
  <cp:revision>219</cp:revision>
  <dcterms:created xsi:type="dcterms:W3CDTF">2014-07-14T20:04:21Z</dcterms:created>
  <dcterms:modified xsi:type="dcterms:W3CDTF">2017-03-03T19:15:53Z</dcterms:modified>
  <cp:category>Information Systems</cp:category>
</cp:coreProperties>
</file>