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9" r:id="rId2"/>
    <p:sldId id="350" r:id="rId3"/>
    <p:sldId id="376" r:id="rId4"/>
    <p:sldId id="355" r:id="rId5"/>
    <p:sldId id="377" r:id="rId6"/>
    <p:sldId id="351" r:id="rId7"/>
    <p:sldId id="369" r:id="rId8"/>
    <p:sldId id="419" r:id="rId9"/>
    <p:sldId id="420" r:id="rId10"/>
    <p:sldId id="421" r:id="rId11"/>
    <p:sldId id="409" r:id="rId12"/>
    <p:sldId id="422" r:id="rId13"/>
    <p:sldId id="410" r:id="rId14"/>
    <p:sldId id="423" r:id="rId15"/>
    <p:sldId id="424" r:id="rId16"/>
    <p:sldId id="425" r:id="rId17"/>
    <p:sldId id="411" r:id="rId18"/>
    <p:sldId id="412" r:id="rId19"/>
    <p:sldId id="426" r:id="rId20"/>
    <p:sldId id="418" r:id="rId21"/>
    <p:sldId id="427" r:id="rId22"/>
    <p:sldId id="413" r:id="rId23"/>
    <p:sldId id="428" r:id="rId24"/>
    <p:sldId id="429" r:id="rId25"/>
    <p:sldId id="414" r:id="rId26"/>
    <p:sldId id="415" r:id="rId27"/>
    <p:sldId id="416" r:id="rId28"/>
    <p:sldId id="430" r:id="rId29"/>
    <p:sldId id="417" r:id="rId30"/>
    <p:sldId id="408" r:id="rId31"/>
    <p:sldId id="431" r:id="rId32"/>
    <p:sldId id="432" r:id="rId33"/>
    <p:sldId id="433" r:id="rId34"/>
    <p:sldId id="43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2" autoAdjust="0"/>
    <p:restoredTop sz="79313" autoAdjust="0"/>
  </p:normalViewPr>
  <p:slideViewPr>
    <p:cSldViewPr>
      <p:cViewPr varScale="1">
        <p:scale>
          <a:sx n="75" d="100"/>
          <a:sy n="75" d="100"/>
        </p:scale>
        <p:origin x="18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chapter looks at enterprise systems, which collect and integrate data from many different departments and systems throughout the business. Ask students to review what operational excellence is. What is customer intimacy and why does this help the business? Have they ever heard of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supply chains</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before?</a:t>
            </a:r>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9.2,</a:t>
            </a:r>
            <a:r>
              <a:rPr lang="en-US" altLang="en-US" baseline="0" dirty="0" smtClean="0"/>
              <a:t> Page 344.</a:t>
            </a:r>
          </a:p>
          <a:p>
            <a:r>
              <a:rPr lang="en-US" sz="1200" b="0" i="0" u="none" strike="noStrike" kern="1200" baseline="0" dirty="0" smtClean="0">
                <a:solidFill>
                  <a:schemeClr val="tx1"/>
                </a:solidFill>
                <a:latin typeface="+mn-lt"/>
                <a:ea typeface="+mn-ea"/>
                <a:cs typeface="+mn-cs"/>
              </a:rPr>
              <a:t>This figure illustrates the major entities in Nike’s supply chain and the flow of information upstream and downstream to coordinate the activities involved in buying, making, and moving a product. Shown here is a simplified supply chain, with the upstream portion focusing only on the suppliers for sneakers and sneaker soles.</a:t>
            </a:r>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latin typeface="Times New Roman" panose="02020603050405020304" pitchFamily="18" charset="0"/>
              </a:rPr>
              <a:t>This graphic illustrates the major entities in Nike</a:t>
            </a:r>
            <a:r>
              <a:rPr lang="en-US" altLang="ja-JP" dirty="0" smtClean="0">
                <a:latin typeface="Times New Roman" panose="02020603050405020304" pitchFamily="18" charset="0"/>
              </a:rPr>
              <a:t>’s supply chain. Ask students what the difference is between tier 1, 2, and 3 suppliers.</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10849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discusses the effects of timely and untimely information on a supply chain. Ask students what causes inefficiencies in a supply chain (parts shortages, underutilized plant capacity, excessive finished goods inventory, high transportation costs). These are caused by untimely information. Perfect information can result in a just-in-time strategy. </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Because of uncertainties, manufacturers keep a safety stock. Why is this an inefficient result? Another effect of uncertainties is the bullwhip effect.</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2410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9.3,</a:t>
            </a:r>
            <a:r>
              <a:rPr lang="en-US" altLang="en-US" baseline="0" dirty="0" smtClean="0"/>
              <a:t> Page 346.</a:t>
            </a:r>
          </a:p>
          <a:p>
            <a:r>
              <a:rPr lang="en-US" sz="1200" b="0" i="0" u="none" strike="noStrike" kern="1200" baseline="0" dirty="0" smtClean="0">
                <a:solidFill>
                  <a:schemeClr val="tx1"/>
                </a:solidFill>
                <a:latin typeface="+mn-lt"/>
                <a:ea typeface="+mn-ea"/>
                <a:cs typeface="+mn-cs"/>
              </a:rPr>
              <a:t>Inaccurate information can cause minor fluctuations in demand for a product to be amplified as one moves further back in the supply chain. Minor fluctuations in retail sales for a product can create excess inventory for distributors, manufacturers, and suppliers.</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how a slight rise in demand by customers for an item will cause successive participants to slightly overstock related inventory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just in case</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These changes are amplified as one moves back further in the system.</a:t>
            </a:r>
          </a:p>
          <a:p>
            <a:pPr eaLnBrk="1" hangingPunct="1"/>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39245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two main types of supply chain management systems. Ask students to explain and describe the concept of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demand planning.</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It determines how much product a business needs to make to satisfy customer demand.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83600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additional complexities experienced by global supply chains. Today</a:t>
            </a:r>
            <a:r>
              <a:rPr lang="en-US" altLang="ja-JP" dirty="0" smtClean="0">
                <a:latin typeface="Times New Roman" panose="02020603050405020304" pitchFamily="18" charset="0"/>
              </a:rPr>
              <a:t>’s apparel industry relies heavily on outsourcing to contract manufacturers in China and other low-wage countries. Apparel companies are starting to use the web to manage their global supply chain and production issues.</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0227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fact that SCM systems facilitate efficient customer response, allowing the workings of the business to be driven more by customer demand, moving from push-based, sequential models to pull-based, concurrent models of production. Ask students for examples from the text of the pull-based model (Walmart, Dell).</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81006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9.4,</a:t>
            </a:r>
            <a:r>
              <a:rPr lang="en-US" altLang="en-US" baseline="0" dirty="0" smtClean="0"/>
              <a:t> Page 348.</a:t>
            </a:r>
          </a:p>
          <a:p>
            <a:r>
              <a:rPr lang="en-US" sz="1200" b="0" i="0" u="none" strike="noStrike" kern="1200" baseline="0" dirty="0" smtClean="0">
                <a:solidFill>
                  <a:schemeClr val="tx1"/>
                </a:solidFill>
                <a:latin typeface="+mn-lt"/>
                <a:ea typeface="+mn-ea"/>
                <a:cs typeface="+mn-cs"/>
              </a:rPr>
              <a:t>The difference between push- and pull-based models is summarized by the slogan “Make what we sell, not sell what we make.”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the difference between the earlier, push-based model of supply chains to the pull-based model. Ask students if there are some industries uniquely suited to the pull-based model. How about automobiles, appliances, and consumer durables? What are the drawbacks of a pull-based model?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31210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9.5,</a:t>
            </a:r>
            <a:r>
              <a:rPr lang="en-US" altLang="en-US" baseline="0" dirty="0" smtClean="0"/>
              <a:t> Page 349.</a:t>
            </a:r>
          </a:p>
          <a:p>
            <a:r>
              <a:rPr lang="en-US" sz="1200" b="0" i="0" u="none" strike="noStrike" kern="1200" baseline="0" dirty="0" smtClean="0">
                <a:solidFill>
                  <a:schemeClr val="tx1"/>
                </a:solidFill>
                <a:latin typeface="+mn-lt"/>
                <a:ea typeface="+mn-ea"/>
                <a:cs typeface="+mn-cs"/>
              </a:rPr>
              <a:t>The emerging Internet-driven supply chain operates like a digital logistics nervous system. It provides multidirectional communication among firms, networks of firms, and e-marketplaces so that entire networks of supply chain partners can immediately adjust inventories, orders, and capacities.</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the multidirectional communications within a future supply chain driven by the Internet. Private industrial networks and net marketplaces are discussed in Chapter 10. Private industrial networks are typically a large firm using an extranet to link to its suppliers and other key business partners. Net marketplaces are digital marketplaces based on Internet technology for many different buyers and sellers.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06866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examines the value of using SCM systems to businesses. Ask students how increased sales can result from a more efficient supply chain.</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29780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21710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introduces the concept of customer relationship management as a key function of the business and the use of CRM systems to provide a single place to consolidate and analyze data about the customer. Ask students to provide examples of the different types of customer data that would be captured by a firm. What types of valuable information does the firm need to know about its customers (most profitable, loyal customers). Have students directly interacted with a CRM? They probably do not know it, but anytime they call into a call center for help they are dealing with some kind of CRM that tracks some or all of their interactions with a firm.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17338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9.6,</a:t>
            </a:r>
            <a:r>
              <a:rPr lang="en-US" altLang="en-US" baseline="0" dirty="0" smtClean="0"/>
              <a:t> Page 352.</a:t>
            </a:r>
          </a:p>
          <a:p>
            <a:r>
              <a:rPr lang="en-US" sz="1200" b="0" i="0" u="none" strike="noStrike" kern="1200" baseline="0" dirty="0" smtClean="0">
                <a:solidFill>
                  <a:schemeClr val="tx1"/>
                </a:solidFill>
                <a:latin typeface="+mn-lt"/>
                <a:ea typeface="+mn-ea"/>
                <a:cs typeface="+mn-cs"/>
              </a:rPr>
              <a:t>CRM systems examine customers from a multifaceted perspective. These systems use a set of integrated applications to address all aspects of the customer relationship, including customer service, sales, and marketing.</a:t>
            </a:r>
          </a:p>
          <a:p>
            <a:endParaRPr lang="en-US" altLang="en-US" sz="1200" b="0" i="0" u="none" strike="noStrike" kern="1200" baseline="0" dirty="0" smtClean="0">
              <a:solidFill>
                <a:schemeClr val="tx1"/>
              </a:solidFill>
              <a:latin typeface="+mn-lt"/>
              <a:ea typeface="+mn-ea"/>
              <a:cs typeface="+mn-cs"/>
            </a:endParaRPr>
          </a:p>
          <a:p>
            <a:pPr eaLnBrk="1" hangingPunct="1"/>
            <a:r>
              <a:rPr lang="en-US" altLang="en-US" dirty="0" smtClean="0">
                <a:latin typeface="Times New Roman" panose="02020603050405020304" pitchFamily="18" charset="0"/>
              </a:rPr>
              <a:t>This graphic illustrates the functions found in the integrated applications of a CRM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75739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types of CRM software available, which range from niche tools to full-scale enterprise-wide applications. Ask students for examples of PRM functions (integrating lead generation, pricing, promotions, order configurations, and availability, tools to assess partners</a:t>
            </a:r>
            <a:r>
              <a:rPr lang="en-US" altLang="ja-JP" dirty="0" smtClean="0">
                <a:latin typeface="Times New Roman" panose="02020603050405020304" pitchFamily="18" charset="0"/>
              </a:rPr>
              <a:t>’ performances) and ERM functions (</a:t>
            </a:r>
            <a:r>
              <a:rPr lang="en-US" altLang="ja-JP" dirty="0" smtClean="0">
                <a:latin typeface="Times New Roman" panose="02020603050405020304" pitchFamily="18" charset="0"/>
                <a:cs typeface="Times New Roman" panose="02020603050405020304" pitchFamily="18" charset="0"/>
              </a:rPr>
              <a:t>s</a:t>
            </a:r>
            <a:r>
              <a:rPr lang="en-US" altLang="ja-JP" dirty="0" smtClean="0">
                <a:latin typeface="Times New Roman" panose="02020603050405020304" pitchFamily="18" charset="0"/>
              </a:rPr>
              <a:t>etting objectives, employee performance management, performance-based compensation, employee training).</a:t>
            </a:r>
            <a:endParaRPr lang="en-US" altLang="ja-JP"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04404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9.7,</a:t>
            </a:r>
            <a:r>
              <a:rPr lang="en-US" altLang="en-US" baseline="0" dirty="0" smtClean="0"/>
              <a:t> Page 354.</a:t>
            </a:r>
          </a:p>
          <a:p>
            <a:r>
              <a:rPr lang="en-US" sz="1200" b="0" i="0" u="none" strike="noStrike" kern="1200" baseline="0" dirty="0" smtClean="0">
                <a:solidFill>
                  <a:schemeClr val="tx1"/>
                </a:solidFill>
                <a:latin typeface="+mn-lt"/>
                <a:ea typeface="+mn-ea"/>
                <a:cs typeface="+mn-cs"/>
              </a:rPr>
              <a:t>Customer relationship management software provides a single point for users to manage and evaluate marketing campaigns across multiple channels, including e-mail, direct mail, telephone, the web, and social media.</a:t>
            </a:r>
            <a:endParaRPr lang="en-US" altLang="en-US" sz="1200" b="0" i="0" u="none" strike="noStrike" kern="1200" baseline="0" dirty="0" smtClean="0">
              <a:solidFill>
                <a:schemeClr val="tx1"/>
              </a:solidFill>
              <a:latin typeface="+mn-lt"/>
              <a:ea typeface="+mn-ea"/>
              <a:cs typeface="+mn-cs"/>
            </a:endParaRPr>
          </a:p>
          <a:p>
            <a:pPr eaLnBrk="1" hangingPunct="1"/>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gives an example of how CRM systems can support marketing by analyzing and evaluating marketing campaigns.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75599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9.8,</a:t>
            </a:r>
            <a:r>
              <a:rPr lang="en-US" altLang="en-US" baseline="0" dirty="0" smtClean="0"/>
              <a:t> Page 355.</a:t>
            </a:r>
          </a:p>
          <a:p>
            <a:r>
              <a:rPr lang="en-US" sz="1200" b="0" i="0" u="none" strike="noStrike" kern="1200" baseline="0" dirty="0" smtClean="0">
                <a:solidFill>
                  <a:schemeClr val="tx1"/>
                </a:solidFill>
                <a:latin typeface="+mn-lt"/>
                <a:ea typeface="+mn-ea"/>
                <a:cs typeface="+mn-cs"/>
              </a:rPr>
              <a:t>The major CRM software products support business processes in sales, service, and marketing, integrating customer information from many sources. Included is support for both the operational and analytical aspects of CRM.</a:t>
            </a: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r>
              <a:rPr lang="en-US" altLang="en-US" dirty="0" smtClean="0">
                <a:latin typeface="Times New Roman" panose="02020603050405020304" pitchFamily="18" charset="0"/>
              </a:rPr>
              <a:t>This graphic illustrates the range of functions included in the sales, marketing, and service modules in a CRM package. As noted in the text, CRM software is business-process driven, incorporating hundreds of business processes thought to represent best practices in each of these areas. To achieve maximum benefit, companies need to revise and model their business processes to conform to the best-practice business processes in the CRM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889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9.9,</a:t>
            </a:r>
            <a:r>
              <a:rPr lang="en-US" altLang="en-US" baseline="0" dirty="0" smtClean="0"/>
              <a:t> Page 356.</a:t>
            </a:r>
          </a:p>
          <a:p>
            <a:r>
              <a:rPr lang="en-US" sz="1200" b="0" i="0" u="none" strike="noStrike" kern="1200" baseline="0" dirty="0" smtClean="0">
                <a:solidFill>
                  <a:schemeClr val="tx1"/>
                </a:solidFill>
                <a:latin typeface="+mn-lt"/>
                <a:ea typeface="+mn-ea"/>
                <a:cs typeface="+mn-cs"/>
              </a:rPr>
              <a:t>This process map shows how a best practice for promoting customer loyalty through customer service would be modeled by customer relationship management software. The CRM software helps firms identify high-value customers for preferential treatment.</a:t>
            </a:r>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a:p>
            <a:r>
              <a:rPr lang="en-US" altLang="en-US" dirty="0" smtClean="0">
                <a:latin typeface="Times New Roman" panose="02020603050405020304" pitchFamily="18" charset="0"/>
              </a:rPr>
              <a:t>This graphic illustrates how a best practice for increasing customer loyalty through customer service might be modeled by CRM software. What kinds of information might indicate that a customer is loyal or high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83986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two main types of CRM software</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rPr>
              <a:t>operational and analytical. Ask students how the CLTV is calculated (it is based on the relationship between the revenue produced by a specific customer, the expenses incurred in acquiring and servicing that customer, and the expected life of the relationship between the customer and the company.)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05496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9.10,</a:t>
            </a:r>
            <a:r>
              <a:rPr lang="en-US" altLang="en-US" baseline="0" dirty="0" smtClean="0"/>
              <a:t> Page 356.</a:t>
            </a:r>
          </a:p>
          <a:p>
            <a:r>
              <a:rPr lang="en-US" sz="1200" b="0" i="0" u="none" strike="noStrike" kern="1200" baseline="0" dirty="0" smtClean="0">
                <a:solidFill>
                  <a:schemeClr val="tx1"/>
                </a:solidFill>
                <a:latin typeface="+mn-lt"/>
                <a:ea typeface="+mn-ea"/>
                <a:cs typeface="+mn-cs"/>
              </a:rPr>
              <a:t>Analytical CRM uses a customer data warehouse or analytic platform and tools to analyze customer data collected from the firm’s customer touch points and from other sources.</a:t>
            </a:r>
            <a:endParaRPr lang="en-US" altLang="en-US" dirty="0" smtClean="0">
              <a:latin typeface="Times New Roman" panose="02020603050405020304" pitchFamily="18" charset="0"/>
            </a:endParaRP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This graphic illustrates the main components of analytical CRM. Data is captured from various channels and fed into a customer data warehouse, where OLAP, data mining, and other analysis tools help identify profitable customers, churn rates, and so on.</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0504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value to businesses of implementing a CRM system. How would marketing be made more effective by using a CRM system?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4967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looks at the challenges firms face when they implement enterprise applications. Ask students to explain and apply with examples the concept of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switching costs.</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What problems could result from being dependent on a single software vendor?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72899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looks at the trends in enterprise software. The text cites the example of enterprise solutions from SAP, which combines key applications in finance, logistics, and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website. Ask students to define open-source and on-demand. What are the benefits of service platforms?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22646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rPr>
              <a:t>This slide looks at the trends in enterprise software. The text cites the example of enterprise solutions from SAP, which combines key applications in finance, logistics,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website.</a:t>
            </a:r>
          </a:p>
          <a:p>
            <a:endParaRPr lang="en-US" altLang="en-US" dirty="0" smtClean="0">
              <a:latin typeface="Times New Roman" panose="02020603050405020304" pitchFamily="18" charset="0"/>
            </a:endParaRPr>
          </a:p>
          <a:p>
            <a:r>
              <a:rPr lang="en-US" altLang="en-US" dirty="0" smtClean="0">
                <a:latin typeface="Times New Roman" panose="02020603050405020304" pitchFamily="18" charset="0"/>
              </a:rPr>
              <a:t>Ask students to define open-source and on-demand. What are the benefits of service platforms?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65199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describes the main purpose of enterprise systems. Ask students for examples of why it might be valuable to have information from one process instantly available to another process.</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The text cites the example of Alcoa, which implemented enterprise software to eliminate redundant processes and systems, reduce requisition-pay-to-cycle time, reduce 20 percent of worldwide costs. This illustrates the tremendous value that an effective implementation of enterprise software can have.</a:t>
            </a:r>
          </a:p>
          <a:p>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9.1,</a:t>
            </a:r>
            <a:r>
              <a:rPr lang="en-US" altLang="en-US" baseline="0" dirty="0" smtClean="0"/>
              <a:t> Page 340.</a:t>
            </a:r>
          </a:p>
          <a:p>
            <a:r>
              <a:rPr lang="en-US" sz="1200" b="0" i="0" u="none" strike="noStrike" kern="1200" baseline="0" dirty="0" smtClean="0">
                <a:solidFill>
                  <a:schemeClr val="tx1"/>
                </a:solidFill>
                <a:latin typeface="+mn-lt"/>
                <a:ea typeface="+mn-ea"/>
                <a:cs typeface="+mn-cs"/>
              </a:rPr>
              <a:t>Enterprise systems feature a set of integrated software modules and a central database by which business processes and functional areas throughout the enterprise can share data.</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the function of enterprise software to integrate and share data between the different business functions. One of the key ideas of enterprise solutions is that there</a:t>
            </a:r>
            <a:r>
              <a:rPr lang="en-US" altLang="ja-JP" dirty="0" smtClean="0">
                <a:latin typeface="Times New Roman" panose="02020603050405020304" pitchFamily="18" charset="0"/>
              </a:rPr>
              <a:t>’s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one company, one database</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and not a collection of disconnected databases.</a:t>
            </a:r>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describes the functions in an enterprise software package and how it would be implemented by a firm. Ask students why it is typically best to perform only minimal changes to enterprise software, and instead, change the way the firm works in order to conform to the software</a:t>
            </a:r>
            <a:r>
              <a:rPr lang="en-US" altLang="ja-JP" dirty="0" smtClean="0">
                <a:latin typeface="Times New Roman" panose="02020603050405020304" pitchFamily="18" charset="0"/>
              </a:rPr>
              <a:t>’s business processes. </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77280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the business values of enterprise systems. What does it mean for the firm that enterprise systems enforce the use of common standardized definitions and formats for data by the entire organization?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0412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introduces the concept of the supply chain. Supply chain management software is a type of enterprise software for managing complicated supply chains that may include thousands of suppliers. </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The text gives the example of Nike</a:t>
            </a:r>
            <a:r>
              <a:rPr lang="en-US" altLang="ja-JP" dirty="0" smtClean="0">
                <a:latin typeface="Times New Roman" panose="02020603050405020304" pitchFamily="18" charset="0"/>
              </a:rPr>
              <a:t>’s sneakers’ supply chain. What types of firms are in the upstream supply chain? In the downstream supply chain?</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4483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9</a:t>
            </a:r>
            <a:endParaRPr lang="en-US" dirty="0"/>
          </a:p>
        </p:txBody>
      </p:sp>
      <p:sp>
        <p:nvSpPr>
          <p:cNvPr id="5" name="Text Placeholder 4"/>
          <p:cNvSpPr>
            <a:spLocks noGrp="1"/>
          </p:cNvSpPr>
          <p:nvPr>
            <p:ph type="body" sz="quarter" idx="15"/>
          </p:nvPr>
        </p:nvSpPr>
        <p:spPr/>
        <p:txBody>
          <a:bodyPr/>
          <a:lstStyle/>
          <a:p>
            <a:r>
              <a:rPr lang="en-US" dirty="0"/>
              <a:t>Achieving Operational</a:t>
            </a:r>
          </a:p>
          <a:p>
            <a:r>
              <a:rPr lang="en-US" dirty="0"/>
              <a:t>Excellence and Customer</a:t>
            </a:r>
          </a:p>
          <a:p>
            <a:r>
              <a:rPr lang="en-US" dirty="0"/>
              <a:t>Intimacy: Enterprise Applications</a:t>
            </a:r>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The Supply Chain</a:t>
            </a:r>
            <a:endParaRPr lang="en-US" dirty="0"/>
          </a:p>
        </p:txBody>
      </p:sp>
      <p:sp>
        <p:nvSpPr>
          <p:cNvPr id="3" name="Content Placeholder 2"/>
          <p:cNvSpPr>
            <a:spLocks noGrp="1"/>
          </p:cNvSpPr>
          <p:nvPr>
            <p:ph idx="1"/>
          </p:nvPr>
        </p:nvSpPr>
        <p:spPr/>
        <p:txBody>
          <a:bodyPr/>
          <a:lstStyle/>
          <a:p>
            <a:r>
              <a:rPr lang="en-US" altLang="en-US" dirty="0" smtClean="0"/>
              <a:t>Network of organizations and processes for:</a:t>
            </a:r>
          </a:p>
          <a:p>
            <a:pPr lvl="1"/>
            <a:r>
              <a:rPr lang="en-US" altLang="en-US" dirty="0" smtClean="0"/>
              <a:t>Procuring materials, transforming them into products, and distributing the products</a:t>
            </a:r>
          </a:p>
          <a:p>
            <a:r>
              <a:rPr lang="en-US" altLang="en-US" dirty="0" smtClean="0"/>
              <a:t>Upstream supply chain </a:t>
            </a:r>
          </a:p>
          <a:p>
            <a:pPr lvl="1"/>
            <a:r>
              <a:rPr lang="en-US" altLang="en-US" dirty="0" smtClean="0"/>
              <a:t>Firm</a:t>
            </a:r>
            <a:r>
              <a:rPr lang="en-US" altLang="ja-JP" dirty="0" smtClean="0"/>
              <a:t>’s suppliers, suppliers’ suppliers, processes for managing relationships with them</a:t>
            </a:r>
          </a:p>
          <a:p>
            <a:r>
              <a:rPr lang="en-US" altLang="en-US" dirty="0" smtClean="0"/>
              <a:t>Downstream supply chain </a:t>
            </a:r>
          </a:p>
          <a:p>
            <a:pPr lvl="1"/>
            <a:r>
              <a:rPr lang="en-US" altLang="en-US" dirty="0" smtClean="0"/>
              <a:t>Organizations and processes responsible for delivering products to customers</a:t>
            </a:r>
          </a:p>
          <a:p>
            <a:r>
              <a:rPr lang="en-US" altLang="en-US" dirty="0" smtClean="0"/>
              <a:t>Internal supply chain</a:t>
            </a:r>
            <a:endParaRPr lang="en-US" altLang="en-US" dirty="0"/>
          </a:p>
        </p:txBody>
      </p:sp>
    </p:spTree>
    <p:extLst>
      <p:ext uri="{BB962C8B-B14F-4D97-AF65-F5344CB8AC3E}">
        <p14:creationId xmlns:p14="http://schemas.microsoft.com/office/powerpoint/2010/main" val="292522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9.2: </a:t>
            </a:r>
            <a:r>
              <a:rPr lang="en-US" altLang="en-US" dirty="0"/>
              <a:t>Nike</a:t>
            </a:r>
            <a:r>
              <a:rPr lang="en-US" altLang="ja-JP" dirty="0"/>
              <a:t>’s Supply </a:t>
            </a:r>
            <a:r>
              <a:rPr lang="en-US" altLang="ja-JP" dirty="0" smtClean="0"/>
              <a:t>Chain</a:t>
            </a:r>
            <a:endParaRPr lang="en-US" dirty="0"/>
          </a:p>
        </p:txBody>
      </p:sp>
      <p:pic>
        <p:nvPicPr>
          <p:cNvPr id="3" name="Picture 2" descr="Figure 9.2 illustrates Nike's supply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297640"/>
            <a:ext cx="7156625" cy="3883959"/>
          </a:xfrm>
          <a:prstGeom prst="rect">
            <a:avLst/>
          </a:prstGeom>
        </p:spPr>
      </p:pic>
    </p:spTree>
    <p:extLst>
      <p:ext uri="{BB962C8B-B14F-4D97-AF65-F5344CB8AC3E}">
        <p14:creationId xmlns:p14="http://schemas.microsoft.com/office/powerpoint/2010/main" val="78073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Supply Chain Management</a:t>
            </a:r>
            <a:endParaRPr lang="en-US" dirty="0"/>
          </a:p>
        </p:txBody>
      </p:sp>
      <p:sp>
        <p:nvSpPr>
          <p:cNvPr id="3" name="Content Placeholder 2"/>
          <p:cNvSpPr>
            <a:spLocks noGrp="1"/>
          </p:cNvSpPr>
          <p:nvPr>
            <p:ph idx="1"/>
          </p:nvPr>
        </p:nvSpPr>
        <p:spPr/>
        <p:txBody>
          <a:bodyPr/>
          <a:lstStyle/>
          <a:p>
            <a:r>
              <a:rPr lang="en-US" altLang="en-US" dirty="0" smtClean="0"/>
              <a:t>Inefficiencies cut into a company</a:t>
            </a:r>
            <a:r>
              <a:rPr lang="en-US" altLang="ja-JP" dirty="0" smtClean="0"/>
              <a:t>’s operating costs</a:t>
            </a:r>
          </a:p>
          <a:p>
            <a:pPr lvl="1"/>
            <a:r>
              <a:rPr lang="en-US" altLang="en-US" dirty="0" smtClean="0"/>
              <a:t>Can waste up to 25 percent of operating expenses</a:t>
            </a:r>
          </a:p>
          <a:p>
            <a:r>
              <a:rPr lang="en-US" altLang="en-US" dirty="0" smtClean="0"/>
              <a:t>Just-in-time strategy</a:t>
            </a:r>
          </a:p>
          <a:p>
            <a:pPr lvl="1"/>
            <a:r>
              <a:rPr lang="en-US" altLang="en-US" dirty="0" smtClean="0"/>
              <a:t>Components arrive as they are needed</a:t>
            </a:r>
          </a:p>
          <a:p>
            <a:pPr lvl="1"/>
            <a:r>
              <a:rPr lang="en-US" altLang="en-US" dirty="0" smtClean="0"/>
              <a:t>Finished goods shipped after leaving assembly line</a:t>
            </a:r>
          </a:p>
          <a:p>
            <a:r>
              <a:rPr lang="en-US" altLang="en-US" dirty="0" smtClean="0"/>
              <a:t>Safety stock: Buffer for lack of flexibility in supply chain</a:t>
            </a:r>
          </a:p>
          <a:p>
            <a:r>
              <a:rPr lang="en-US" altLang="en-US" dirty="0" smtClean="0"/>
              <a:t>Bullwhip effect</a:t>
            </a:r>
          </a:p>
          <a:p>
            <a:pPr lvl="1"/>
            <a:r>
              <a:rPr lang="en-US" altLang="en-US" dirty="0" smtClean="0"/>
              <a:t>Information about product demand gets distorted as it passes from one entity to next across supply chain</a:t>
            </a:r>
            <a:endParaRPr lang="en-US" altLang="en-US" dirty="0"/>
          </a:p>
        </p:txBody>
      </p:sp>
    </p:spTree>
    <p:extLst>
      <p:ext uri="{BB962C8B-B14F-4D97-AF65-F5344CB8AC3E}">
        <p14:creationId xmlns:p14="http://schemas.microsoft.com/office/powerpoint/2010/main" val="403324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9.3: </a:t>
            </a:r>
            <a:r>
              <a:rPr lang="en-US" altLang="en-US" dirty="0"/>
              <a:t>The Bullwhip Effect</a:t>
            </a:r>
          </a:p>
        </p:txBody>
      </p:sp>
      <p:pic>
        <p:nvPicPr>
          <p:cNvPr id="3" name="Picture 2" descr="Figure 9.3 illustrates the bullwhip eff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143000"/>
            <a:ext cx="6759847" cy="4648200"/>
          </a:xfrm>
          <a:prstGeom prst="rect">
            <a:avLst/>
          </a:prstGeom>
        </p:spPr>
      </p:pic>
    </p:spTree>
    <p:extLst>
      <p:ext uri="{BB962C8B-B14F-4D97-AF65-F5344CB8AC3E}">
        <p14:creationId xmlns:p14="http://schemas.microsoft.com/office/powerpoint/2010/main" val="48145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Supply </a:t>
            </a:r>
            <a:r>
              <a:rPr lang="en-US" dirty="0" smtClean="0">
                <a:cs typeface="ＭＳ Ｐゴシック" charset="0"/>
              </a:rPr>
              <a:t>Chain Management Software</a:t>
            </a:r>
            <a:endParaRPr lang="en-US" dirty="0"/>
          </a:p>
        </p:txBody>
      </p:sp>
      <p:sp>
        <p:nvSpPr>
          <p:cNvPr id="3" name="Content Placeholder 2"/>
          <p:cNvSpPr>
            <a:spLocks noGrp="1"/>
          </p:cNvSpPr>
          <p:nvPr>
            <p:ph idx="1"/>
          </p:nvPr>
        </p:nvSpPr>
        <p:spPr/>
        <p:txBody>
          <a:bodyPr/>
          <a:lstStyle/>
          <a:p>
            <a:pPr>
              <a:defRPr/>
            </a:pPr>
            <a:r>
              <a:rPr lang="en-US" dirty="0" smtClean="0"/>
              <a:t>Supply </a:t>
            </a:r>
            <a:r>
              <a:rPr lang="en-US" dirty="0"/>
              <a:t>chain planning systems</a:t>
            </a:r>
          </a:p>
          <a:p>
            <a:pPr lvl="1">
              <a:defRPr/>
            </a:pPr>
            <a:r>
              <a:rPr lang="en-US" dirty="0"/>
              <a:t>Model existing supply chain</a:t>
            </a:r>
          </a:p>
          <a:p>
            <a:pPr lvl="1">
              <a:defRPr/>
            </a:pPr>
            <a:r>
              <a:rPr lang="en-US" dirty="0"/>
              <a:t>Enable demand planning</a:t>
            </a:r>
          </a:p>
          <a:p>
            <a:pPr lvl="1">
              <a:defRPr/>
            </a:pPr>
            <a:r>
              <a:rPr lang="en-US" dirty="0"/>
              <a:t>Optimize sourcing, manufacturing plans</a:t>
            </a:r>
          </a:p>
          <a:p>
            <a:pPr lvl="1">
              <a:defRPr/>
            </a:pPr>
            <a:r>
              <a:rPr lang="en-US" dirty="0"/>
              <a:t>Establish inventory levels</a:t>
            </a:r>
          </a:p>
          <a:p>
            <a:pPr lvl="1">
              <a:defRPr/>
            </a:pPr>
            <a:r>
              <a:rPr lang="en-US" dirty="0"/>
              <a:t>Identify transportation modes</a:t>
            </a:r>
          </a:p>
          <a:p>
            <a:pPr>
              <a:defRPr/>
            </a:pPr>
            <a:r>
              <a:rPr lang="en-US" dirty="0"/>
              <a:t>Supply chain execution systems</a:t>
            </a:r>
          </a:p>
          <a:p>
            <a:pPr lvl="1">
              <a:defRPr/>
            </a:pPr>
            <a:r>
              <a:rPr lang="en-US" dirty="0"/>
              <a:t>Manage flow of products through distribution centers and </a:t>
            </a:r>
            <a:r>
              <a:rPr lang="en-US" dirty="0" smtClean="0"/>
              <a:t>warehouses</a:t>
            </a:r>
            <a:endParaRPr lang="en-US" dirty="0"/>
          </a:p>
        </p:txBody>
      </p:sp>
    </p:spTree>
    <p:extLst>
      <p:ext uri="{BB962C8B-B14F-4D97-AF65-F5344CB8AC3E}">
        <p14:creationId xmlns:p14="http://schemas.microsoft.com/office/powerpoint/2010/main" val="274341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Supply Chains and the Internet</a:t>
            </a:r>
            <a:endParaRPr lang="en-US" dirty="0"/>
          </a:p>
        </p:txBody>
      </p:sp>
      <p:sp>
        <p:nvSpPr>
          <p:cNvPr id="3" name="Content Placeholder 2"/>
          <p:cNvSpPr>
            <a:spLocks noGrp="1"/>
          </p:cNvSpPr>
          <p:nvPr>
            <p:ph idx="1"/>
          </p:nvPr>
        </p:nvSpPr>
        <p:spPr/>
        <p:txBody>
          <a:bodyPr/>
          <a:lstStyle/>
          <a:p>
            <a:r>
              <a:rPr lang="en-US" dirty="0" smtClean="0"/>
              <a:t>Global supply chain issues</a:t>
            </a:r>
          </a:p>
          <a:p>
            <a:pPr lvl="1"/>
            <a:r>
              <a:rPr lang="en-US" dirty="0" smtClean="0"/>
              <a:t>Greater geographical distances, time differences</a:t>
            </a:r>
          </a:p>
          <a:p>
            <a:pPr lvl="1"/>
            <a:r>
              <a:rPr lang="en-US" dirty="0" smtClean="0"/>
              <a:t>Participants from different countries</a:t>
            </a:r>
          </a:p>
          <a:p>
            <a:pPr lvl="2"/>
            <a:r>
              <a:rPr lang="en-US" dirty="0" smtClean="0"/>
              <a:t>Different performance standards</a:t>
            </a:r>
          </a:p>
          <a:p>
            <a:pPr lvl="2"/>
            <a:r>
              <a:rPr lang="en-US" dirty="0" smtClean="0"/>
              <a:t>Different legal requirements</a:t>
            </a:r>
          </a:p>
          <a:p>
            <a:r>
              <a:rPr lang="en-US" dirty="0" smtClean="0"/>
              <a:t>Internet helps manage global complexities</a:t>
            </a:r>
          </a:p>
          <a:p>
            <a:pPr lvl="1"/>
            <a:r>
              <a:rPr lang="en-US" dirty="0" smtClean="0"/>
              <a:t>Warehouse management</a:t>
            </a:r>
          </a:p>
          <a:p>
            <a:pPr lvl="1"/>
            <a:r>
              <a:rPr lang="en-US" dirty="0" smtClean="0"/>
              <a:t>Transportation management</a:t>
            </a:r>
          </a:p>
          <a:p>
            <a:pPr lvl="1"/>
            <a:r>
              <a:rPr lang="en-US" dirty="0" smtClean="0"/>
              <a:t>Logistics</a:t>
            </a:r>
          </a:p>
          <a:p>
            <a:pPr lvl="1"/>
            <a:r>
              <a:rPr lang="en-US" dirty="0" smtClean="0"/>
              <a:t>Outsourcing</a:t>
            </a:r>
            <a:endParaRPr lang="en-US" dirty="0"/>
          </a:p>
        </p:txBody>
      </p:sp>
    </p:spTree>
    <p:extLst>
      <p:ext uri="{BB962C8B-B14F-4D97-AF65-F5344CB8AC3E}">
        <p14:creationId xmlns:p14="http://schemas.microsoft.com/office/powerpoint/2010/main" val="69151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Demand-Driven Supply Chains: From Push to Pull Manufacturing and Efficient Customer Response</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Push-based model (build-to-stock)</a:t>
            </a:r>
          </a:p>
          <a:p>
            <a:pPr lvl="1"/>
            <a:r>
              <a:rPr lang="en-US" dirty="0" smtClean="0"/>
              <a:t>Earlier SCM systems</a:t>
            </a:r>
          </a:p>
          <a:p>
            <a:pPr lvl="1"/>
            <a:r>
              <a:rPr lang="en-US" dirty="0" smtClean="0"/>
              <a:t>Schedules based on best guesses of demand</a:t>
            </a:r>
          </a:p>
          <a:p>
            <a:r>
              <a:rPr lang="en-US" dirty="0" smtClean="0"/>
              <a:t>Pull-based model (demand-driven)</a:t>
            </a:r>
          </a:p>
          <a:p>
            <a:pPr lvl="1"/>
            <a:r>
              <a:rPr lang="en-US" dirty="0" smtClean="0"/>
              <a:t>Web-based</a:t>
            </a:r>
          </a:p>
          <a:p>
            <a:pPr lvl="1"/>
            <a:r>
              <a:rPr lang="en-US" dirty="0" smtClean="0"/>
              <a:t>Customer orders trigger events in supply chain</a:t>
            </a:r>
          </a:p>
          <a:p>
            <a:r>
              <a:rPr lang="en-US" dirty="0" smtClean="0"/>
              <a:t>Internet enables move from sequential supply chains to concurrent supply chains</a:t>
            </a:r>
          </a:p>
          <a:p>
            <a:pPr lvl="1"/>
            <a:r>
              <a:rPr lang="en-US" dirty="0" smtClean="0"/>
              <a:t>Complex networks of suppliers can adjust immediately</a:t>
            </a:r>
            <a:endParaRPr lang="en-US" dirty="0"/>
          </a:p>
        </p:txBody>
      </p:sp>
    </p:spTree>
    <p:extLst>
      <p:ext uri="{BB962C8B-B14F-4D97-AF65-F5344CB8AC3E}">
        <p14:creationId xmlns:p14="http://schemas.microsoft.com/office/powerpoint/2010/main" val="49540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9.4: </a:t>
            </a:r>
            <a:r>
              <a:rPr lang="en-US" altLang="en-US" dirty="0"/>
              <a:t>Push- Versus Pull-Based Supply Chain Models</a:t>
            </a:r>
          </a:p>
        </p:txBody>
      </p:sp>
      <p:pic>
        <p:nvPicPr>
          <p:cNvPr id="3" name="Picture 2" descr="Figure 9.4 illustrates the difference between push and pull based mod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2600"/>
            <a:ext cx="7650645" cy="3810000"/>
          </a:xfrm>
          <a:prstGeom prst="rect">
            <a:avLst/>
          </a:prstGeom>
        </p:spPr>
      </p:pic>
    </p:spTree>
    <p:extLst>
      <p:ext uri="{BB962C8B-B14F-4D97-AF65-F5344CB8AC3E}">
        <p14:creationId xmlns:p14="http://schemas.microsoft.com/office/powerpoint/2010/main" val="62964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9.5: </a:t>
            </a:r>
            <a:r>
              <a:rPr lang="en-US" altLang="en-US" dirty="0"/>
              <a:t>The Emerging Internet-Driven Supply Chain</a:t>
            </a:r>
          </a:p>
        </p:txBody>
      </p:sp>
      <p:pic>
        <p:nvPicPr>
          <p:cNvPr id="3" name="Picture 2" descr="Figure 9.5 illustrates an internet-driven supply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55918"/>
            <a:ext cx="7202458" cy="4463881"/>
          </a:xfrm>
          <a:prstGeom prst="rect">
            <a:avLst/>
          </a:prstGeom>
        </p:spPr>
      </p:pic>
    </p:spTree>
    <p:extLst>
      <p:ext uri="{BB962C8B-B14F-4D97-AF65-F5344CB8AC3E}">
        <p14:creationId xmlns:p14="http://schemas.microsoft.com/office/powerpoint/2010/main" val="214916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Value of Supply Chain Management Systems</a:t>
            </a:r>
            <a:endParaRPr lang="en-US" dirty="0"/>
          </a:p>
        </p:txBody>
      </p:sp>
      <p:sp>
        <p:nvSpPr>
          <p:cNvPr id="3" name="Content Placeholder 2"/>
          <p:cNvSpPr>
            <a:spLocks noGrp="1"/>
          </p:cNvSpPr>
          <p:nvPr>
            <p:ph idx="1"/>
          </p:nvPr>
        </p:nvSpPr>
        <p:spPr/>
        <p:txBody>
          <a:bodyPr/>
          <a:lstStyle/>
          <a:p>
            <a:r>
              <a:rPr lang="en-US" dirty="0" smtClean="0"/>
              <a:t>Match supply to demand</a:t>
            </a:r>
          </a:p>
          <a:p>
            <a:r>
              <a:rPr lang="en-US" dirty="0" smtClean="0"/>
              <a:t>Reduce inventory levels</a:t>
            </a:r>
          </a:p>
          <a:p>
            <a:r>
              <a:rPr lang="en-US" dirty="0" smtClean="0"/>
              <a:t>Improve delivery service</a:t>
            </a:r>
          </a:p>
          <a:p>
            <a:r>
              <a:rPr lang="en-US" dirty="0" smtClean="0"/>
              <a:t>Speed product time to market</a:t>
            </a:r>
          </a:p>
          <a:p>
            <a:r>
              <a:rPr lang="en-US" dirty="0" smtClean="0"/>
              <a:t>Use assets more effectively</a:t>
            </a:r>
          </a:p>
          <a:p>
            <a:pPr lvl="1"/>
            <a:r>
              <a:rPr lang="en-US" dirty="0" smtClean="0"/>
              <a:t>Total supply chain costs can be 75 percent of operating budget</a:t>
            </a:r>
          </a:p>
          <a:p>
            <a:r>
              <a:rPr lang="en-US" dirty="0" smtClean="0"/>
              <a:t>Increase sales</a:t>
            </a:r>
            <a:endParaRPr lang="en-US" dirty="0"/>
          </a:p>
        </p:txBody>
      </p:sp>
    </p:spTree>
    <p:extLst>
      <p:ext uri="{BB962C8B-B14F-4D97-AF65-F5344CB8AC3E}">
        <p14:creationId xmlns:p14="http://schemas.microsoft.com/office/powerpoint/2010/main" val="44346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9-1</a:t>
            </a:r>
            <a:r>
              <a:rPr lang="en-US" dirty="0" smtClean="0"/>
              <a:t> </a:t>
            </a:r>
            <a:r>
              <a:rPr lang="en-US" dirty="0"/>
              <a:t>How do enterprise systems help businesses achieve </a:t>
            </a:r>
            <a:r>
              <a:rPr lang="en-US" dirty="0" smtClean="0"/>
              <a:t>operational excellence?</a:t>
            </a:r>
          </a:p>
          <a:p>
            <a:r>
              <a:rPr lang="en-US" b="1" dirty="0" smtClean="0">
                <a:solidFill>
                  <a:srgbClr val="007FA3"/>
                </a:solidFill>
              </a:rPr>
              <a:t>9-2</a:t>
            </a:r>
            <a:r>
              <a:rPr lang="en-US" b="1" dirty="0" smtClean="0">
                <a:solidFill>
                  <a:schemeClr val="accent1"/>
                </a:solidFill>
              </a:rPr>
              <a:t> </a:t>
            </a:r>
            <a:r>
              <a:rPr lang="en-US" dirty="0"/>
              <a:t>How do supply chain management systems coordinate planning</a:t>
            </a:r>
            <a:r>
              <a:rPr lang="en-US" dirty="0" smtClean="0"/>
              <a:t>, production</a:t>
            </a:r>
            <a:r>
              <a:rPr lang="en-US" dirty="0"/>
              <a:t>, and logistics with suppliers</a:t>
            </a:r>
            <a:r>
              <a:rPr lang="en-US" dirty="0" smtClean="0"/>
              <a:t>?</a:t>
            </a:r>
          </a:p>
          <a:p>
            <a:r>
              <a:rPr lang="en-US" b="1" dirty="0" smtClean="0">
                <a:solidFill>
                  <a:srgbClr val="007FA3"/>
                </a:solidFill>
              </a:rPr>
              <a:t>9-3</a:t>
            </a:r>
            <a:r>
              <a:rPr lang="en-US" dirty="0" smtClean="0"/>
              <a:t> </a:t>
            </a:r>
            <a:r>
              <a:rPr lang="en-US" dirty="0"/>
              <a:t>How do customer relationship management systems help firms </a:t>
            </a:r>
            <a:r>
              <a:rPr lang="en-US" dirty="0" smtClean="0"/>
              <a:t>achieve customer </a:t>
            </a:r>
            <a:r>
              <a:rPr lang="en-US" dirty="0"/>
              <a:t>intimacy</a:t>
            </a:r>
            <a:r>
              <a:rPr lang="en-US" dirty="0" smtClean="0"/>
              <a:t>?</a:t>
            </a:r>
          </a:p>
          <a:p>
            <a:r>
              <a:rPr lang="en-US" b="1" dirty="0" smtClean="0">
                <a:solidFill>
                  <a:srgbClr val="007FA3"/>
                </a:solidFill>
              </a:rPr>
              <a:t>9-4</a:t>
            </a:r>
            <a:r>
              <a:rPr lang="en-US" dirty="0" smtClean="0"/>
              <a:t> </a:t>
            </a:r>
            <a:r>
              <a:rPr lang="en-US" dirty="0"/>
              <a:t>What are the challenges that enterprise applications pose, and how </a:t>
            </a:r>
            <a:r>
              <a:rPr lang="en-US" dirty="0" smtClean="0"/>
              <a:t>are enterprise </a:t>
            </a:r>
            <a:r>
              <a:rPr lang="en-US" dirty="0"/>
              <a:t>applications taking advantage of new technologies</a:t>
            </a:r>
            <a:r>
              <a:rPr lang="en-US" dirty="0" smtClean="0"/>
              <a:t>?</a:t>
            </a:r>
            <a:endParaRPr lang="en-US" dirty="0"/>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Management : Logistics and Transportation Management at LG Electronics</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Class discussion</a:t>
            </a:r>
          </a:p>
          <a:p>
            <a:pPr lvl="1"/>
            <a:r>
              <a:rPr lang="en-US" dirty="0"/>
              <a:t>Identify the supply chain management </a:t>
            </a:r>
            <a:r>
              <a:rPr lang="en-US" dirty="0" smtClean="0"/>
              <a:t>problems LG </a:t>
            </a:r>
            <a:r>
              <a:rPr lang="en-US" dirty="0"/>
              <a:t>Electronics faced. What was the </a:t>
            </a:r>
            <a:r>
              <a:rPr lang="en-US" dirty="0" smtClean="0"/>
              <a:t>business impact </a:t>
            </a:r>
            <a:r>
              <a:rPr lang="en-US" dirty="0"/>
              <a:t>of its inability to manage its supply </a:t>
            </a:r>
            <a:r>
              <a:rPr lang="en-US" dirty="0" smtClean="0"/>
              <a:t>chain well</a:t>
            </a:r>
            <a:r>
              <a:rPr lang="en-US" dirty="0"/>
              <a:t>?</a:t>
            </a:r>
          </a:p>
          <a:p>
            <a:pPr lvl="1"/>
            <a:r>
              <a:rPr lang="en-US" dirty="0" smtClean="0"/>
              <a:t>What </a:t>
            </a:r>
            <a:r>
              <a:rPr lang="en-US" dirty="0"/>
              <a:t>management, organization, and </a:t>
            </a:r>
            <a:r>
              <a:rPr lang="en-US" dirty="0" smtClean="0"/>
              <a:t>technology factors </a:t>
            </a:r>
            <a:r>
              <a:rPr lang="en-US" dirty="0"/>
              <a:t>contributed to LG’s supply chain problems</a:t>
            </a:r>
            <a:r>
              <a:rPr lang="en-US" dirty="0" smtClean="0"/>
              <a:t>?</a:t>
            </a:r>
          </a:p>
          <a:p>
            <a:pPr lvl="1"/>
            <a:r>
              <a:rPr lang="en-US" dirty="0"/>
              <a:t>How did implementing JDA Software </a:t>
            </a:r>
            <a:r>
              <a:rPr lang="en-US" dirty="0" smtClean="0"/>
              <a:t>solutions change </a:t>
            </a:r>
            <a:r>
              <a:rPr lang="en-US" dirty="0"/>
              <a:t>the way LG ran its business?</a:t>
            </a:r>
          </a:p>
          <a:p>
            <a:pPr lvl="1"/>
            <a:r>
              <a:rPr lang="en-US" dirty="0" smtClean="0"/>
              <a:t>How </a:t>
            </a:r>
            <a:r>
              <a:rPr lang="en-US" dirty="0"/>
              <a:t>did LG’s new logistics and </a:t>
            </a:r>
            <a:r>
              <a:rPr lang="en-US" dirty="0" smtClean="0"/>
              <a:t>transportation management </a:t>
            </a:r>
            <a:r>
              <a:rPr lang="en-US" dirty="0"/>
              <a:t>system improve management </a:t>
            </a:r>
            <a:r>
              <a:rPr lang="en-US" dirty="0" smtClean="0"/>
              <a:t>decision making</a:t>
            </a:r>
            <a:r>
              <a:rPr lang="en-US" dirty="0"/>
              <a:t>? Describe two decisions that the </a:t>
            </a:r>
            <a:r>
              <a:rPr lang="en-US" dirty="0" smtClean="0"/>
              <a:t>new system </a:t>
            </a:r>
            <a:r>
              <a:rPr lang="en-US" dirty="0"/>
              <a:t>solution improved.</a:t>
            </a:r>
          </a:p>
        </p:txBody>
      </p:sp>
    </p:spTree>
    <p:extLst>
      <p:ext uri="{BB962C8B-B14F-4D97-AF65-F5344CB8AC3E}">
        <p14:creationId xmlns:p14="http://schemas.microsoft.com/office/powerpoint/2010/main" val="387070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Customer Relationship Management?</a:t>
            </a:r>
            <a:endParaRPr lang="en-US" dirty="0"/>
          </a:p>
        </p:txBody>
      </p:sp>
      <p:sp>
        <p:nvSpPr>
          <p:cNvPr id="3" name="Content Placeholder 2"/>
          <p:cNvSpPr>
            <a:spLocks noGrp="1"/>
          </p:cNvSpPr>
          <p:nvPr>
            <p:ph idx="1"/>
          </p:nvPr>
        </p:nvSpPr>
        <p:spPr/>
        <p:txBody>
          <a:bodyPr/>
          <a:lstStyle/>
          <a:p>
            <a:r>
              <a:rPr lang="en-US" dirty="0" smtClean="0"/>
              <a:t>Customer relationship management (CRM)</a:t>
            </a:r>
          </a:p>
          <a:p>
            <a:pPr lvl="1"/>
            <a:r>
              <a:rPr lang="en-US" dirty="0" smtClean="0"/>
              <a:t>Knowing the customer</a:t>
            </a:r>
          </a:p>
          <a:p>
            <a:pPr lvl="1"/>
            <a:r>
              <a:rPr lang="en-US" dirty="0" smtClean="0"/>
              <a:t>In large businesses, too many customers and too many ways customers interact with firm</a:t>
            </a:r>
          </a:p>
          <a:p>
            <a:r>
              <a:rPr lang="en-US" dirty="0" smtClean="0"/>
              <a:t>CRM systems</a:t>
            </a:r>
          </a:p>
          <a:p>
            <a:pPr lvl="1"/>
            <a:r>
              <a:rPr lang="en-US" dirty="0" smtClean="0"/>
              <a:t>Capture and integrate customer data from all over the organization</a:t>
            </a:r>
          </a:p>
          <a:p>
            <a:pPr lvl="1"/>
            <a:r>
              <a:rPr lang="en-US" dirty="0" smtClean="0"/>
              <a:t>Consolidate and analyze customer data</a:t>
            </a:r>
          </a:p>
          <a:p>
            <a:pPr lvl="1"/>
            <a:r>
              <a:rPr lang="en-US" dirty="0" smtClean="0"/>
              <a:t>Distribute customer information to various systems and customer touch points across enterprise</a:t>
            </a:r>
          </a:p>
          <a:p>
            <a:pPr lvl="1"/>
            <a:r>
              <a:rPr lang="en-US" dirty="0" smtClean="0"/>
              <a:t>Provide single enterprise view of customers</a:t>
            </a:r>
            <a:endParaRPr lang="en-US" dirty="0"/>
          </a:p>
        </p:txBody>
      </p:sp>
    </p:spTree>
    <p:extLst>
      <p:ext uri="{BB962C8B-B14F-4D97-AF65-F5344CB8AC3E}">
        <p14:creationId xmlns:p14="http://schemas.microsoft.com/office/powerpoint/2010/main" val="260563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9.6: </a:t>
            </a:r>
            <a:r>
              <a:rPr lang="en-US" altLang="en-US" dirty="0"/>
              <a:t>Customer Relationship Management (CRM)</a:t>
            </a:r>
          </a:p>
        </p:txBody>
      </p:sp>
      <p:pic>
        <p:nvPicPr>
          <p:cNvPr id="3" name="Picture 2" descr="Figure 9.6  illustrates the functions found in the integrated applications of a CRM syst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172" y="1555918"/>
            <a:ext cx="4473713" cy="4463881"/>
          </a:xfrm>
          <a:prstGeom prst="rect">
            <a:avLst/>
          </a:prstGeom>
        </p:spPr>
      </p:pic>
    </p:spTree>
    <p:extLst>
      <p:ext uri="{BB962C8B-B14F-4D97-AF65-F5344CB8AC3E}">
        <p14:creationId xmlns:p14="http://schemas.microsoft.com/office/powerpoint/2010/main" val="210745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Relationship Management Software (1 of 2)</a:t>
            </a:r>
            <a:endParaRPr lang="en-US" dirty="0"/>
          </a:p>
        </p:txBody>
      </p:sp>
      <p:sp>
        <p:nvSpPr>
          <p:cNvPr id="3" name="Content Placeholder 2"/>
          <p:cNvSpPr>
            <a:spLocks noGrp="1"/>
          </p:cNvSpPr>
          <p:nvPr>
            <p:ph idx="1"/>
          </p:nvPr>
        </p:nvSpPr>
        <p:spPr/>
        <p:txBody>
          <a:bodyPr/>
          <a:lstStyle/>
          <a:p>
            <a:r>
              <a:rPr lang="en-US" altLang="en-US" dirty="0" smtClean="0"/>
              <a:t>Packages range from niche tools to large-scale enterprise applications</a:t>
            </a:r>
          </a:p>
          <a:p>
            <a:r>
              <a:rPr lang="en-US" altLang="en-US" dirty="0" smtClean="0"/>
              <a:t>More comprehensive packages have modules for:</a:t>
            </a:r>
          </a:p>
          <a:p>
            <a:pPr lvl="1"/>
            <a:r>
              <a:rPr lang="en-US" altLang="en-US" dirty="0" smtClean="0"/>
              <a:t>Partner relationship management (PRM)</a:t>
            </a:r>
          </a:p>
          <a:p>
            <a:pPr lvl="2"/>
            <a:r>
              <a:rPr lang="en-US" altLang="en-US" dirty="0" smtClean="0"/>
              <a:t>Integrating lead generation, pricing, promotions, order configurations, and availability</a:t>
            </a:r>
          </a:p>
          <a:p>
            <a:pPr lvl="2"/>
            <a:r>
              <a:rPr lang="en-US" altLang="en-US" dirty="0" smtClean="0"/>
              <a:t>Tools to assess partners</a:t>
            </a:r>
            <a:r>
              <a:rPr lang="en-US" altLang="ja-JP" dirty="0" smtClean="0"/>
              <a:t>’ performances</a:t>
            </a:r>
          </a:p>
          <a:p>
            <a:pPr lvl="1"/>
            <a:r>
              <a:rPr lang="en-US" altLang="en-US" dirty="0" smtClean="0"/>
              <a:t>Employee relationship management (ERM)</a:t>
            </a:r>
          </a:p>
          <a:p>
            <a:pPr lvl="2"/>
            <a:r>
              <a:rPr lang="en-US" altLang="en-US" dirty="0" smtClean="0"/>
              <a:t>Setting objectives, employee performance management, performance-based compensation, employee training</a:t>
            </a:r>
            <a:endParaRPr lang="en-US" altLang="en-US" dirty="0"/>
          </a:p>
        </p:txBody>
      </p:sp>
    </p:spTree>
    <p:extLst>
      <p:ext uri="{BB962C8B-B14F-4D97-AF65-F5344CB8AC3E}">
        <p14:creationId xmlns:p14="http://schemas.microsoft.com/office/powerpoint/2010/main" val="103650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Relationship Management Software (2 of  2)</a:t>
            </a:r>
            <a:endParaRPr lang="en-US" dirty="0"/>
          </a:p>
        </p:txBody>
      </p:sp>
      <p:sp>
        <p:nvSpPr>
          <p:cNvPr id="3" name="Content Placeholder 2"/>
          <p:cNvSpPr>
            <a:spLocks noGrp="1"/>
          </p:cNvSpPr>
          <p:nvPr>
            <p:ph idx="1"/>
          </p:nvPr>
        </p:nvSpPr>
        <p:spPr/>
        <p:txBody>
          <a:bodyPr/>
          <a:lstStyle/>
          <a:p>
            <a:r>
              <a:rPr lang="en-US" dirty="0" smtClean="0"/>
              <a:t>CRM packages typically include tools for:</a:t>
            </a:r>
          </a:p>
          <a:p>
            <a:pPr lvl="1"/>
            <a:r>
              <a:rPr lang="en-US" dirty="0" smtClean="0"/>
              <a:t>Sales force automation (SFA)</a:t>
            </a:r>
          </a:p>
          <a:p>
            <a:pPr lvl="2"/>
            <a:r>
              <a:rPr lang="en-US" dirty="0" smtClean="0"/>
              <a:t>Sales prospect and contact information</a:t>
            </a:r>
          </a:p>
          <a:p>
            <a:pPr lvl="2"/>
            <a:r>
              <a:rPr lang="en-US" dirty="0" smtClean="0"/>
              <a:t>Sales quote generation capabilities</a:t>
            </a:r>
          </a:p>
          <a:p>
            <a:pPr lvl="1"/>
            <a:r>
              <a:rPr lang="en-US" dirty="0" smtClean="0"/>
              <a:t>Customer service</a:t>
            </a:r>
          </a:p>
          <a:p>
            <a:pPr lvl="2"/>
            <a:r>
              <a:rPr lang="en-US" dirty="0" smtClean="0"/>
              <a:t>Assigning and managing customer service requests</a:t>
            </a:r>
          </a:p>
          <a:p>
            <a:pPr lvl="2"/>
            <a:r>
              <a:rPr lang="en-US" dirty="0" smtClean="0"/>
              <a:t>Web-based self-service capabilities</a:t>
            </a:r>
          </a:p>
          <a:p>
            <a:pPr lvl="1"/>
            <a:r>
              <a:rPr lang="en-US" dirty="0" smtClean="0"/>
              <a:t>Marketing</a:t>
            </a:r>
          </a:p>
          <a:p>
            <a:pPr lvl="2"/>
            <a:r>
              <a:rPr lang="en-US" dirty="0" smtClean="0"/>
              <a:t>Capturing prospect and customer data, scheduling and tracking direct-marketing mailings or e-mail</a:t>
            </a:r>
          </a:p>
          <a:p>
            <a:pPr lvl="2"/>
            <a:r>
              <a:rPr lang="en-US" dirty="0" smtClean="0"/>
              <a:t>Cross-selling</a:t>
            </a:r>
            <a:endParaRPr lang="en-US" dirty="0"/>
          </a:p>
        </p:txBody>
      </p:sp>
    </p:spTree>
    <p:extLst>
      <p:ext uri="{BB962C8B-B14F-4D97-AF65-F5344CB8AC3E}">
        <p14:creationId xmlns:p14="http://schemas.microsoft.com/office/powerpoint/2010/main" val="168712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9.7: </a:t>
            </a:r>
            <a:r>
              <a:rPr lang="en-US" altLang="en-US" dirty="0"/>
              <a:t>How CRM Systems Support Marketing</a:t>
            </a:r>
          </a:p>
        </p:txBody>
      </p:sp>
      <p:pic>
        <p:nvPicPr>
          <p:cNvPr id="3" name="Picture 2" descr="Figure 9.7 illustrates how CRM systems support mark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0200"/>
            <a:ext cx="6781800" cy="4302111"/>
          </a:xfrm>
          <a:prstGeom prst="rect">
            <a:avLst/>
          </a:prstGeom>
        </p:spPr>
      </p:pic>
    </p:spTree>
    <p:extLst>
      <p:ext uri="{BB962C8B-B14F-4D97-AF65-F5344CB8AC3E}">
        <p14:creationId xmlns:p14="http://schemas.microsoft.com/office/powerpoint/2010/main" val="154598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9.8: </a:t>
            </a:r>
            <a:r>
              <a:rPr lang="en-US" altLang="en-US" dirty="0"/>
              <a:t>CRM Software Capabilities</a:t>
            </a:r>
          </a:p>
        </p:txBody>
      </p:sp>
      <p:pic>
        <p:nvPicPr>
          <p:cNvPr id="3" name="Picture 2" descr="Figure 9.8 illustrates the range of functions included in the sales, marketing, and service modules in a CRM pack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61782"/>
            <a:ext cx="5364050" cy="4800600"/>
          </a:xfrm>
          <a:prstGeom prst="rect">
            <a:avLst/>
          </a:prstGeom>
        </p:spPr>
      </p:pic>
    </p:spTree>
    <p:extLst>
      <p:ext uri="{BB962C8B-B14F-4D97-AF65-F5344CB8AC3E}">
        <p14:creationId xmlns:p14="http://schemas.microsoft.com/office/powerpoint/2010/main" val="91340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9.9: </a:t>
            </a:r>
            <a:r>
              <a:rPr lang="en-US" altLang="en-US" dirty="0"/>
              <a:t>Customer Loyalty Management Process </a:t>
            </a:r>
            <a:r>
              <a:rPr lang="en-US" altLang="en-US" dirty="0" smtClean="0"/>
              <a:t>Map</a:t>
            </a:r>
            <a:endParaRPr lang="en-US" altLang="en-US" dirty="0"/>
          </a:p>
        </p:txBody>
      </p:sp>
      <p:pic>
        <p:nvPicPr>
          <p:cNvPr id="3" name="Picture 2" descr="Figure 9.9 illustrates how a best practice for increasing customer loyalty through customer service might be modeled by CRM softwa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2133600"/>
            <a:ext cx="7222831" cy="2667000"/>
          </a:xfrm>
          <a:prstGeom prst="rect">
            <a:avLst/>
          </a:prstGeom>
        </p:spPr>
      </p:pic>
    </p:spTree>
    <p:extLst>
      <p:ext uri="{BB962C8B-B14F-4D97-AF65-F5344CB8AC3E}">
        <p14:creationId xmlns:p14="http://schemas.microsoft.com/office/powerpoint/2010/main" val="417493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and Analytical CRM</a:t>
            </a:r>
            <a:endParaRPr lang="en-US" dirty="0"/>
          </a:p>
        </p:txBody>
      </p:sp>
      <p:sp>
        <p:nvSpPr>
          <p:cNvPr id="3" name="Content Placeholder 2"/>
          <p:cNvSpPr>
            <a:spLocks noGrp="1"/>
          </p:cNvSpPr>
          <p:nvPr>
            <p:ph idx="1"/>
          </p:nvPr>
        </p:nvSpPr>
        <p:spPr/>
        <p:txBody>
          <a:bodyPr/>
          <a:lstStyle/>
          <a:p>
            <a:r>
              <a:rPr lang="en-US" dirty="0" smtClean="0"/>
              <a:t>Operational CRM</a:t>
            </a:r>
          </a:p>
          <a:p>
            <a:pPr lvl="1"/>
            <a:r>
              <a:rPr lang="en-US" dirty="0" smtClean="0"/>
              <a:t>Customer-facing applications </a:t>
            </a:r>
          </a:p>
          <a:p>
            <a:pPr lvl="1"/>
            <a:r>
              <a:rPr lang="en-US" dirty="0" smtClean="0"/>
              <a:t>Sales force automation</a:t>
            </a:r>
            <a:br>
              <a:rPr lang="en-US" dirty="0" smtClean="0"/>
            </a:br>
            <a:r>
              <a:rPr lang="en-US" dirty="0" smtClean="0"/>
              <a:t>Call center and customer service support</a:t>
            </a:r>
          </a:p>
          <a:p>
            <a:pPr lvl="1"/>
            <a:r>
              <a:rPr lang="en-US" dirty="0" smtClean="0"/>
              <a:t>Marketing automation</a:t>
            </a:r>
          </a:p>
          <a:p>
            <a:r>
              <a:rPr lang="en-US" dirty="0" smtClean="0"/>
              <a:t>Analytical CRM</a:t>
            </a:r>
          </a:p>
          <a:p>
            <a:pPr lvl="1"/>
            <a:r>
              <a:rPr lang="en-US" dirty="0" smtClean="0"/>
              <a:t>Based on data warehouses populated by operational CRM systems and customer touch points</a:t>
            </a:r>
          </a:p>
          <a:p>
            <a:pPr lvl="1"/>
            <a:r>
              <a:rPr lang="en-US" dirty="0" smtClean="0"/>
              <a:t>Analyzes customer data (OLAP, data mining, etc.)</a:t>
            </a:r>
          </a:p>
          <a:p>
            <a:pPr lvl="2"/>
            <a:r>
              <a:rPr lang="en-US" dirty="0" smtClean="0"/>
              <a:t>Customer lifetime value (CLTV)</a:t>
            </a:r>
            <a:endParaRPr lang="en-US" dirty="0"/>
          </a:p>
        </p:txBody>
      </p:sp>
    </p:spTree>
    <p:extLst>
      <p:ext uri="{BB962C8B-B14F-4D97-AF65-F5344CB8AC3E}">
        <p14:creationId xmlns:p14="http://schemas.microsoft.com/office/powerpoint/2010/main" val="36300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9.10: </a:t>
            </a:r>
            <a:r>
              <a:rPr lang="en-US" altLang="en-US" dirty="0"/>
              <a:t>Analytical CRM Data Warehouse</a:t>
            </a:r>
          </a:p>
        </p:txBody>
      </p:sp>
      <p:pic>
        <p:nvPicPr>
          <p:cNvPr id="3" name="Picture 2" descr="Figure 9.10 illustrates the main components of analytical CR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343185" cy="4419600"/>
          </a:xfrm>
          <a:prstGeom prst="rect">
            <a:avLst/>
          </a:prstGeom>
        </p:spPr>
      </p:pic>
    </p:spTree>
    <p:extLst>
      <p:ext uri="{BB962C8B-B14F-4D97-AF65-F5344CB8AC3E}">
        <p14:creationId xmlns:p14="http://schemas.microsoft.com/office/powerpoint/2010/main" val="369886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Life Time Fitness Gets in Shape with Salesforce CRM</a:t>
            </a:r>
            <a:endParaRPr lang="en-US" dirty="0" smtClean="0"/>
          </a:p>
          <a:p>
            <a:r>
              <a:rPr lang="en-US" dirty="0" smtClean="0"/>
              <a:t>Case 2: </a:t>
            </a:r>
            <a:r>
              <a:rPr lang="en-US" dirty="0"/>
              <a:t>Lyft Turns to Oracle Cloud to Lift Growth</a:t>
            </a:r>
            <a:endParaRPr lang="en-US" dirty="0" smtClean="0"/>
          </a:p>
          <a:p>
            <a:r>
              <a:rPr lang="en-US" dirty="0"/>
              <a:t>Case </a:t>
            </a:r>
            <a:r>
              <a:rPr lang="en-US" dirty="0" smtClean="0"/>
              <a:t>3: </a:t>
            </a:r>
            <a:r>
              <a:rPr lang="en-US" dirty="0"/>
              <a:t>Evolution Homecare Manages Patients with Microsoft Dynamics CRM</a:t>
            </a:r>
          </a:p>
          <a:p>
            <a:r>
              <a:rPr lang="en-US" i="1" dirty="0" smtClean="0"/>
              <a:t>Instructional Video: </a:t>
            </a:r>
            <a:r>
              <a:rPr lang="en-US" i="1" dirty="0"/>
              <a:t>GSMS Protects Patients by Serializing Every Bottle of Drugs</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Customer Relationship Management Helps Celcom Become Number One</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Class discussion</a:t>
            </a:r>
          </a:p>
          <a:p>
            <a:pPr lvl="1"/>
            <a:r>
              <a:rPr lang="en-US" dirty="0"/>
              <a:t>What was the problem at Celcom described in </a:t>
            </a:r>
            <a:r>
              <a:rPr lang="en-US" dirty="0" smtClean="0"/>
              <a:t>this case</a:t>
            </a:r>
            <a:r>
              <a:rPr lang="en-US" dirty="0"/>
              <a:t>? What management, organization, and </a:t>
            </a:r>
            <a:r>
              <a:rPr lang="en-US" dirty="0" smtClean="0"/>
              <a:t>technology factors </a:t>
            </a:r>
            <a:r>
              <a:rPr lang="en-US" dirty="0"/>
              <a:t>contributed to this problem?</a:t>
            </a:r>
          </a:p>
          <a:p>
            <a:pPr lvl="1"/>
            <a:r>
              <a:rPr lang="en-US" dirty="0" smtClean="0"/>
              <a:t>What </a:t>
            </a:r>
            <a:r>
              <a:rPr lang="en-US" dirty="0"/>
              <a:t>was Celcom’s business strategy, and </a:t>
            </a:r>
            <a:r>
              <a:rPr lang="en-US" dirty="0" smtClean="0"/>
              <a:t>what was </a:t>
            </a:r>
            <a:r>
              <a:rPr lang="en-US" dirty="0"/>
              <a:t>the role of customer relationship </a:t>
            </a:r>
            <a:r>
              <a:rPr lang="en-US" dirty="0" smtClean="0"/>
              <a:t>management in </a:t>
            </a:r>
            <a:r>
              <a:rPr lang="en-US" dirty="0"/>
              <a:t>that strategy</a:t>
            </a:r>
            <a:r>
              <a:rPr lang="en-US" dirty="0" smtClean="0"/>
              <a:t>?</a:t>
            </a:r>
          </a:p>
          <a:p>
            <a:pPr lvl="1"/>
            <a:r>
              <a:rPr lang="en-US" dirty="0" smtClean="0"/>
              <a:t>Describe </a:t>
            </a:r>
            <a:r>
              <a:rPr lang="en-US" dirty="0"/>
              <a:t>Celcom’s solution to its problem. </a:t>
            </a:r>
            <a:r>
              <a:rPr lang="en-US" dirty="0" smtClean="0"/>
              <a:t>What management</a:t>
            </a:r>
            <a:r>
              <a:rPr lang="en-US" dirty="0"/>
              <a:t>, organization, and technology </a:t>
            </a:r>
            <a:r>
              <a:rPr lang="en-US" dirty="0" smtClean="0"/>
              <a:t>issues had </a:t>
            </a:r>
            <a:r>
              <a:rPr lang="en-US" dirty="0"/>
              <a:t>to be addressed by the solution?</a:t>
            </a:r>
          </a:p>
          <a:p>
            <a:pPr lvl="1"/>
            <a:r>
              <a:rPr lang="en-US" dirty="0" smtClean="0"/>
              <a:t>How </a:t>
            </a:r>
            <a:r>
              <a:rPr lang="en-US" dirty="0"/>
              <a:t>effective was this solution? How did it </a:t>
            </a:r>
            <a:r>
              <a:rPr lang="en-US" dirty="0" smtClean="0"/>
              <a:t>affect the </a:t>
            </a:r>
            <a:r>
              <a:rPr lang="en-US" dirty="0"/>
              <a:t>way Celcom ran its business and its </a:t>
            </a:r>
            <a:r>
              <a:rPr lang="en-US" dirty="0" smtClean="0"/>
              <a:t>business performance</a:t>
            </a:r>
            <a:r>
              <a:rPr lang="en-US" dirty="0"/>
              <a:t>?</a:t>
            </a:r>
          </a:p>
        </p:txBody>
      </p:sp>
    </p:spTree>
    <p:extLst>
      <p:ext uri="{BB962C8B-B14F-4D97-AF65-F5344CB8AC3E}">
        <p14:creationId xmlns:p14="http://schemas.microsoft.com/office/powerpoint/2010/main" val="316918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Value of Customer Relationship</a:t>
            </a:r>
            <a:br>
              <a:rPr lang="en-US" dirty="0" smtClean="0"/>
            </a:br>
            <a:r>
              <a:rPr lang="en-US" dirty="0" smtClean="0"/>
              <a:t>Management Systems</a:t>
            </a:r>
            <a:endParaRPr lang="en-US" dirty="0"/>
          </a:p>
        </p:txBody>
      </p:sp>
      <p:sp>
        <p:nvSpPr>
          <p:cNvPr id="3" name="Content Placeholder 2"/>
          <p:cNvSpPr>
            <a:spLocks noGrp="1"/>
          </p:cNvSpPr>
          <p:nvPr>
            <p:ph idx="1"/>
          </p:nvPr>
        </p:nvSpPr>
        <p:spPr/>
        <p:txBody>
          <a:bodyPr/>
          <a:lstStyle/>
          <a:p>
            <a:r>
              <a:rPr lang="en-US" altLang="en-US" dirty="0" smtClean="0"/>
              <a:t>Business value of CRM systems</a:t>
            </a:r>
          </a:p>
          <a:p>
            <a:pPr lvl="1"/>
            <a:r>
              <a:rPr lang="en-US" altLang="en-US" dirty="0" smtClean="0"/>
              <a:t>Increased customer satisfaction</a:t>
            </a:r>
          </a:p>
          <a:p>
            <a:pPr lvl="1"/>
            <a:r>
              <a:rPr lang="en-US" altLang="en-US" dirty="0" smtClean="0"/>
              <a:t>Reduced direct-marketing costs</a:t>
            </a:r>
          </a:p>
          <a:p>
            <a:pPr lvl="1"/>
            <a:r>
              <a:rPr lang="en-US" altLang="en-US" dirty="0" smtClean="0"/>
              <a:t>More effective marketing</a:t>
            </a:r>
          </a:p>
          <a:p>
            <a:pPr lvl="1"/>
            <a:r>
              <a:rPr lang="en-US" altLang="en-US" dirty="0" smtClean="0"/>
              <a:t>Lower costs for customer acquisition/retention</a:t>
            </a:r>
          </a:p>
          <a:p>
            <a:pPr lvl="1"/>
            <a:r>
              <a:rPr lang="en-US" altLang="en-US" dirty="0" smtClean="0"/>
              <a:t>Increased sales revenue</a:t>
            </a:r>
          </a:p>
          <a:p>
            <a:r>
              <a:rPr lang="en-US" altLang="en-US" dirty="0" smtClean="0"/>
              <a:t>Churn rate</a:t>
            </a:r>
          </a:p>
          <a:p>
            <a:pPr lvl="1"/>
            <a:r>
              <a:rPr lang="en-US" altLang="en-US" dirty="0" smtClean="0"/>
              <a:t>Number of customers who stop using or purchasing products or services from a company</a:t>
            </a:r>
          </a:p>
          <a:p>
            <a:pPr lvl="1"/>
            <a:r>
              <a:rPr lang="en-US" altLang="en-US" dirty="0" smtClean="0"/>
              <a:t>Indicator of growth or decline of firm</a:t>
            </a:r>
            <a:r>
              <a:rPr lang="en-US" altLang="ja-JP" dirty="0" smtClean="0"/>
              <a:t>’s customer base</a:t>
            </a:r>
            <a:endParaRPr lang="en-US" altLang="ja-JP" dirty="0"/>
          </a:p>
        </p:txBody>
      </p:sp>
    </p:spTree>
    <p:extLst>
      <p:ext uri="{BB962C8B-B14F-4D97-AF65-F5344CB8AC3E}">
        <p14:creationId xmlns:p14="http://schemas.microsoft.com/office/powerpoint/2010/main" val="268674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Enterprise Application Challenges</a:t>
            </a:r>
            <a:endParaRPr lang="en-US" dirty="0"/>
          </a:p>
        </p:txBody>
      </p:sp>
      <p:sp>
        <p:nvSpPr>
          <p:cNvPr id="3" name="Content Placeholder 2"/>
          <p:cNvSpPr>
            <a:spLocks noGrp="1"/>
          </p:cNvSpPr>
          <p:nvPr>
            <p:ph idx="1"/>
          </p:nvPr>
        </p:nvSpPr>
        <p:spPr/>
        <p:txBody>
          <a:bodyPr/>
          <a:lstStyle/>
          <a:p>
            <a:r>
              <a:rPr lang="en-US" altLang="en-US" dirty="0" smtClean="0"/>
              <a:t>Highly expensive to purchase and implement enterprise applications</a:t>
            </a:r>
          </a:p>
          <a:p>
            <a:pPr lvl="1"/>
            <a:r>
              <a:rPr lang="en-US" altLang="en-US" dirty="0" smtClean="0"/>
              <a:t>Average </a:t>
            </a:r>
            <a:r>
              <a:rPr lang="en-US" altLang="ja-JP" dirty="0" smtClean="0"/>
              <a:t>cost of ERP project in 2015—$6.1 million</a:t>
            </a:r>
          </a:p>
          <a:p>
            <a:r>
              <a:rPr lang="en-US" altLang="en-US" dirty="0" smtClean="0"/>
              <a:t>Technology changes</a:t>
            </a:r>
          </a:p>
          <a:p>
            <a:r>
              <a:rPr lang="en-US" altLang="en-US" dirty="0" smtClean="0"/>
              <a:t>Business process changes</a:t>
            </a:r>
          </a:p>
          <a:p>
            <a:r>
              <a:rPr lang="en-US" altLang="en-US" dirty="0" smtClean="0"/>
              <a:t>Organizational learning, changes</a:t>
            </a:r>
          </a:p>
          <a:p>
            <a:r>
              <a:rPr lang="en-US" altLang="en-US" dirty="0" smtClean="0"/>
              <a:t>Switching costs, dependence on software vendors</a:t>
            </a:r>
          </a:p>
          <a:p>
            <a:r>
              <a:rPr lang="en-US" altLang="en-US" dirty="0" smtClean="0"/>
              <a:t>Data standardization, management, cleansing</a:t>
            </a:r>
            <a:endParaRPr lang="en-US" altLang="en-US" dirty="0"/>
          </a:p>
        </p:txBody>
      </p:sp>
    </p:spTree>
    <p:extLst>
      <p:ext uri="{BB962C8B-B14F-4D97-AF65-F5344CB8AC3E}">
        <p14:creationId xmlns:p14="http://schemas.microsoft.com/office/powerpoint/2010/main" val="106491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ＭＳ Ｐゴシック" charset="0"/>
              </a:rPr>
              <a:t>Next-Generation Enterprise Applications (1 of 2)</a:t>
            </a:r>
            <a:endParaRPr lang="en-US" dirty="0"/>
          </a:p>
        </p:txBody>
      </p:sp>
      <p:sp>
        <p:nvSpPr>
          <p:cNvPr id="3" name="Content Placeholder 2"/>
          <p:cNvSpPr>
            <a:spLocks noGrp="1"/>
          </p:cNvSpPr>
          <p:nvPr>
            <p:ph idx="1"/>
          </p:nvPr>
        </p:nvSpPr>
        <p:spPr/>
        <p:txBody>
          <a:bodyPr/>
          <a:lstStyle/>
          <a:p>
            <a:pPr>
              <a:defRPr/>
            </a:pPr>
            <a:r>
              <a:rPr lang="en-US" dirty="0" smtClean="0"/>
              <a:t>Enterprise solutions/suites</a:t>
            </a:r>
            <a:endParaRPr lang="en-US" dirty="0"/>
          </a:p>
          <a:p>
            <a:pPr lvl="1">
              <a:defRPr/>
            </a:pPr>
            <a:r>
              <a:rPr lang="en-US" dirty="0"/>
              <a:t>Make applications more flexible, </a:t>
            </a:r>
            <a:r>
              <a:rPr lang="en-US" dirty="0" smtClean="0"/>
              <a:t>web-enabled</a:t>
            </a:r>
            <a:r>
              <a:rPr lang="en-US" dirty="0"/>
              <a:t>, integrated with other systems</a:t>
            </a:r>
          </a:p>
          <a:p>
            <a:pPr>
              <a:defRPr/>
            </a:pPr>
            <a:r>
              <a:rPr lang="en-US" dirty="0"/>
              <a:t>SOA standards</a:t>
            </a:r>
          </a:p>
          <a:p>
            <a:pPr>
              <a:defRPr/>
            </a:pPr>
            <a:r>
              <a:rPr lang="en-US" dirty="0"/>
              <a:t>Open-source applications</a:t>
            </a:r>
          </a:p>
          <a:p>
            <a:pPr>
              <a:defRPr/>
            </a:pPr>
            <a:r>
              <a:rPr lang="en-US" dirty="0"/>
              <a:t>On-demand solutions</a:t>
            </a:r>
          </a:p>
          <a:p>
            <a:pPr>
              <a:defRPr/>
            </a:pPr>
            <a:r>
              <a:rPr lang="en-US" dirty="0"/>
              <a:t>Cloud-based versions</a:t>
            </a:r>
          </a:p>
          <a:p>
            <a:pPr>
              <a:defRPr/>
            </a:pPr>
            <a:r>
              <a:rPr lang="en-US" dirty="0"/>
              <a:t>Functionality for mobile </a:t>
            </a:r>
            <a:r>
              <a:rPr lang="en-US" dirty="0" smtClean="0"/>
              <a:t>platform</a:t>
            </a:r>
            <a:endParaRPr lang="en-US" dirty="0"/>
          </a:p>
        </p:txBody>
      </p:sp>
    </p:spTree>
    <p:extLst>
      <p:ext uri="{BB962C8B-B14F-4D97-AF65-F5344CB8AC3E}">
        <p14:creationId xmlns:p14="http://schemas.microsoft.com/office/powerpoint/2010/main" val="2233906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Next-Generation Enterprise Applications </a:t>
            </a:r>
            <a:r>
              <a:rPr lang="en-US" dirty="0" smtClean="0">
                <a:cs typeface="ＭＳ Ｐゴシック" charset="0"/>
              </a:rPr>
              <a:t>(2 </a:t>
            </a:r>
            <a:r>
              <a:rPr lang="en-US" dirty="0">
                <a:cs typeface="ＭＳ Ｐゴシック" charset="0"/>
              </a:rPr>
              <a:t>of 2)</a:t>
            </a:r>
            <a:endParaRPr lang="en-US" dirty="0"/>
          </a:p>
        </p:txBody>
      </p:sp>
      <p:sp>
        <p:nvSpPr>
          <p:cNvPr id="3" name="Content Placeholder 2"/>
          <p:cNvSpPr>
            <a:spLocks noGrp="1"/>
          </p:cNvSpPr>
          <p:nvPr>
            <p:ph idx="1"/>
          </p:nvPr>
        </p:nvSpPr>
        <p:spPr/>
        <p:txBody>
          <a:bodyPr/>
          <a:lstStyle/>
          <a:p>
            <a:r>
              <a:rPr lang="en-US" altLang="en-US" dirty="0" smtClean="0"/>
              <a:t>Social </a:t>
            </a:r>
            <a:r>
              <a:rPr lang="en-US" altLang="en-US" dirty="0"/>
              <a:t>CRM</a:t>
            </a:r>
          </a:p>
          <a:p>
            <a:pPr lvl="1"/>
            <a:r>
              <a:rPr lang="en-US" altLang="en-US" dirty="0"/>
              <a:t>Incorporating social networking technologies</a:t>
            </a:r>
          </a:p>
          <a:p>
            <a:pPr lvl="1"/>
            <a:r>
              <a:rPr lang="en-US" altLang="en-US" dirty="0"/>
              <a:t>Company social networks</a:t>
            </a:r>
          </a:p>
          <a:p>
            <a:pPr lvl="1"/>
            <a:r>
              <a:rPr lang="en-US" altLang="en-US" dirty="0"/>
              <a:t>Monitor social media activity; social media analytics</a:t>
            </a:r>
          </a:p>
          <a:p>
            <a:pPr lvl="1"/>
            <a:r>
              <a:rPr lang="en-US" altLang="en-US" dirty="0"/>
              <a:t>Manage social and </a:t>
            </a:r>
            <a:r>
              <a:rPr lang="en-US" altLang="en-US" dirty="0" smtClean="0"/>
              <a:t>web-based </a:t>
            </a:r>
            <a:r>
              <a:rPr lang="en-US" altLang="en-US" dirty="0"/>
              <a:t>campaigns</a:t>
            </a:r>
          </a:p>
          <a:p>
            <a:r>
              <a:rPr lang="en-US" altLang="en-US" dirty="0"/>
              <a:t>Business intelligence</a:t>
            </a:r>
          </a:p>
          <a:p>
            <a:pPr lvl="1"/>
            <a:r>
              <a:rPr lang="en-US" altLang="en-US" dirty="0"/>
              <a:t>Inclusion of BI with enterprise applications</a:t>
            </a:r>
          </a:p>
          <a:p>
            <a:pPr lvl="1"/>
            <a:r>
              <a:rPr lang="en-US" altLang="en-US" dirty="0"/>
              <a:t>Flexible reporting, ad hoc analysis, </a:t>
            </a:r>
            <a:r>
              <a:rPr lang="ja-JP" altLang="en-US" dirty="0"/>
              <a:t>“</a:t>
            </a:r>
            <a:r>
              <a:rPr lang="en-US" altLang="ja-JP" dirty="0"/>
              <a:t>what-if</a:t>
            </a:r>
            <a:r>
              <a:rPr lang="ja-JP" altLang="en-US" dirty="0"/>
              <a:t>”</a:t>
            </a:r>
            <a:r>
              <a:rPr lang="en-US" altLang="ja-JP" dirty="0"/>
              <a:t> scenarios, digital dashboards, data </a:t>
            </a:r>
            <a:r>
              <a:rPr lang="en-US" altLang="ja-JP" dirty="0" smtClean="0"/>
              <a:t>visualization</a:t>
            </a:r>
            <a:endParaRPr lang="en-US" altLang="ja-JP" dirty="0"/>
          </a:p>
        </p:txBody>
      </p:sp>
    </p:spTree>
    <p:extLst>
      <p:ext uri="{BB962C8B-B14F-4D97-AF65-F5344CB8AC3E}">
        <p14:creationId xmlns:p14="http://schemas.microsoft.com/office/powerpoint/2010/main" val="200657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Skullcandy Rocks with ERP in the Cloud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a:t>
            </a:r>
          </a:p>
          <a:p>
            <a:pPr lvl="1"/>
            <a:r>
              <a:rPr lang="en-US" dirty="0" smtClean="0"/>
              <a:t>Rapid global growth</a:t>
            </a:r>
          </a:p>
          <a:p>
            <a:pPr lvl="1"/>
            <a:r>
              <a:rPr lang="en-US" dirty="0" smtClean="0"/>
              <a:t>Inadequate distribution model</a:t>
            </a:r>
          </a:p>
          <a:p>
            <a:pPr lvl="1"/>
            <a:r>
              <a:rPr lang="en-US" dirty="0" smtClean="0"/>
              <a:t>Outdated manual processes</a:t>
            </a:r>
          </a:p>
          <a:p>
            <a:r>
              <a:rPr lang="en-US" altLang="en-US" dirty="0" smtClean="0"/>
              <a:t>Solutions</a:t>
            </a:r>
          </a:p>
          <a:p>
            <a:pPr lvl="1"/>
            <a:r>
              <a:rPr lang="en-US" altLang="en-US" dirty="0" smtClean="0"/>
              <a:t>Revise business processes</a:t>
            </a:r>
          </a:p>
          <a:p>
            <a:pPr lvl="1"/>
            <a:r>
              <a:rPr lang="en-US" altLang="en-US" dirty="0" smtClean="0"/>
              <a:t>SAP BusinessByDesign</a:t>
            </a:r>
          </a:p>
          <a:p>
            <a:pPr lvl="1"/>
            <a:r>
              <a:rPr lang="en-US" altLang="en-US" dirty="0" smtClean="0"/>
              <a:t>Cloud computing platform</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Skullcandy Rocks with ERP in the Cloud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err="1" smtClean="0"/>
              <a:t>Skullcandy</a:t>
            </a:r>
            <a:r>
              <a:rPr lang="en-US" altLang="en-US" dirty="0" smtClean="0"/>
              <a:t> uses </a:t>
            </a:r>
            <a:r>
              <a:rPr lang="en-US" dirty="0"/>
              <a:t>SAP </a:t>
            </a:r>
            <a:r>
              <a:rPr lang="en-US" dirty="0" smtClean="0"/>
              <a:t>BusinessByDesign to integrate business processes and decision making</a:t>
            </a:r>
          </a:p>
          <a:p>
            <a:r>
              <a:rPr lang="en-US" altLang="en-US" dirty="0" smtClean="0"/>
              <a:t>Demonstrates </a:t>
            </a:r>
            <a:r>
              <a:rPr lang="en-US" dirty="0" smtClean="0"/>
              <a:t>why </a:t>
            </a:r>
            <a:r>
              <a:rPr lang="en-US" dirty="0"/>
              <a:t>companies need enterprise </a:t>
            </a:r>
            <a:r>
              <a:rPr lang="en-US" dirty="0" smtClean="0"/>
              <a:t>applications</a:t>
            </a:r>
            <a:endParaRPr lang="en-US" altLang="ja-JP" dirty="0" smtClean="0"/>
          </a:p>
          <a:p>
            <a:r>
              <a:rPr lang="en-US" altLang="en-US" dirty="0" smtClean="0"/>
              <a:t>Illustrates the ability of ERP systems to </a:t>
            </a:r>
            <a:r>
              <a:rPr lang="en-US" dirty="0"/>
              <a:t>dramatically improve operational </a:t>
            </a:r>
            <a:r>
              <a:rPr lang="en-US" dirty="0" smtClean="0"/>
              <a:t>effectiveness and </a:t>
            </a:r>
            <a:r>
              <a:rPr lang="en-US" dirty="0"/>
              <a:t>decision making</a:t>
            </a:r>
            <a:endParaRPr lang="en-US" altLang="en-US" dirty="0"/>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Enterprise </a:t>
            </a:r>
            <a:r>
              <a:rPr lang="en-US" altLang="en-US" dirty="0" smtClean="0"/>
              <a:t>Systems</a:t>
            </a:r>
            <a:endParaRPr lang="en-US" dirty="0"/>
          </a:p>
        </p:txBody>
      </p:sp>
      <p:sp>
        <p:nvSpPr>
          <p:cNvPr id="3" name="Content Placeholder 2"/>
          <p:cNvSpPr>
            <a:spLocks noGrp="1"/>
          </p:cNvSpPr>
          <p:nvPr>
            <p:ph idx="1"/>
          </p:nvPr>
        </p:nvSpPr>
        <p:spPr/>
        <p:txBody>
          <a:bodyPr/>
          <a:lstStyle/>
          <a:p>
            <a:r>
              <a:rPr lang="en-US" altLang="en-US" dirty="0" smtClean="0"/>
              <a:t>E</a:t>
            </a:r>
            <a:r>
              <a:rPr lang="en-US" altLang="ja-JP" dirty="0" smtClean="0"/>
              <a:t>nterprise resource planning (ERP) systems</a:t>
            </a:r>
          </a:p>
          <a:p>
            <a:r>
              <a:rPr lang="en-US" altLang="en-US" dirty="0" smtClean="0"/>
              <a:t>Suite of integrated software modules and a common central database</a:t>
            </a:r>
          </a:p>
          <a:p>
            <a:r>
              <a:rPr lang="en-US" altLang="en-US" dirty="0" smtClean="0"/>
              <a:t>Collects data from many divisions of firm for use in nearly all of firm</a:t>
            </a:r>
            <a:r>
              <a:rPr lang="en-US" altLang="ja-JP" dirty="0" smtClean="0"/>
              <a:t>’s internal business activities</a:t>
            </a:r>
          </a:p>
          <a:p>
            <a:r>
              <a:rPr lang="en-US" altLang="en-US" dirty="0" smtClean="0"/>
              <a:t>Information entered in one process is immediately available for other processes</a:t>
            </a:r>
            <a:endParaRPr lang="en-US" altLang="en-US"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9.1: </a:t>
            </a:r>
            <a:r>
              <a:rPr lang="en-US" altLang="en-US" dirty="0"/>
              <a:t>How Enterprise Systems </a:t>
            </a:r>
            <a:r>
              <a:rPr lang="en-US" altLang="en-US" dirty="0" smtClean="0"/>
              <a:t>Work</a:t>
            </a:r>
            <a:endParaRPr lang="en-US" dirty="0"/>
          </a:p>
        </p:txBody>
      </p:sp>
      <p:pic>
        <p:nvPicPr>
          <p:cNvPr id="3" name="Picture 2" descr="Figure 9.1 shows how enterprise systems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143000"/>
            <a:ext cx="5867400" cy="485736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Enterprise </a:t>
            </a:r>
            <a:r>
              <a:rPr lang="en-US" altLang="en-US" dirty="0" smtClean="0"/>
              <a:t>Software</a:t>
            </a:r>
            <a:endParaRPr lang="en-US" dirty="0"/>
          </a:p>
        </p:txBody>
      </p:sp>
      <p:sp>
        <p:nvSpPr>
          <p:cNvPr id="3" name="Content Placeholder 2"/>
          <p:cNvSpPr>
            <a:spLocks noGrp="1"/>
          </p:cNvSpPr>
          <p:nvPr>
            <p:ph idx="1"/>
          </p:nvPr>
        </p:nvSpPr>
        <p:spPr/>
        <p:txBody>
          <a:bodyPr/>
          <a:lstStyle/>
          <a:p>
            <a:r>
              <a:rPr lang="en-US" altLang="en-US" dirty="0" smtClean="0"/>
              <a:t>Built around thousands of predefined business processes that reflect best practices</a:t>
            </a:r>
          </a:p>
          <a:p>
            <a:pPr lvl="1"/>
            <a:r>
              <a:rPr lang="en-US" altLang="en-US" dirty="0" smtClean="0"/>
              <a:t>Finance and accounting</a:t>
            </a:r>
          </a:p>
          <a:p>
            <a:pPr lvl="1"/>
            <a:r>
              <a:rPr lang="en-US" altLang="en-US" dirty="0" smtClean="0"/>
              <a:t>Human resources</a:t>
            </a:r>
          </a:p>
          <a:p>
            <a:pPr lvl="1"/>
            <a:r>
              <a:rPr lang="en-US" altLang="en-US" dirty="0" smtClean="0"/>
              <a:t>Manufacturing and production</a:t>
            </a:r>
          </a:p>
          <a:p>
            <a:pPr lvl="1"/>
            <a:r>
              <a:rPr lang="en-US" altLang="en-US" dirty="0" smtClean="0"/>
              <a:t>Sales and marketing</a:t>
            </a:r>
          </a:p>
          <a:p>
            <a:r>
              <a:rPr lang="en-US" altLang="en-US" dirty="0" smtClean="0"/>
              <a:t>To implement, firms:</a:t>
            </a:r>
          </a:p>
          <a:p>
            <a:pPr lvl="1"/>
            <a:r>
              <a:rPr lang="en-US" altLang="en-US" dirty="0" smtClean="0"/>
              <a:t>Select functions of system they wish to use</a:t>
            </a:r>
          </a:p>
          <a:p>
            <a:pPr lvl="1"/>
            <a:r>
              <a:rPr lang="en-US" altLang="en-US" dirty="0" smtClean="0"/>
              <a:t>Map business processes to software processes</a:t>
            </a:r>
          </a:p>
          <a:p>
            <a:pPr lvl="2"/>
            <a:r>
              <a:rPr lang="en-US" altLang="en-US" dirty="0" smtClean="0"/>
              <a:t>Use software’</a:t>
            </a:r>
            <a:r>
              <a:rPr lang="en-US" altLang="ja-JP" dirty="0" smtClean="0"/>
              <a:t>s configuration tables for customizing</a:t>
            </a:r>
            <a:endParaRPr lang="en-US" altLang="ja-JP" dirty="0"/>
          </a:p>
        </p:txBody>
      </p:sp>
    </p:spTree>
    <p:extLst>
      <p:ext uri="{BB962C8B-B14F-4D97-AF65-F5344CB8AC3E}">
        <p14:creationId xmlns:p14="http://schemas.microsoft.com/office/powerpoint/2010/main" val="321542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Business </a:t>
            </a:r>
            <a:r>
              <a:rPr lang="en-US" dirty="0" smtClean="0">
                <a:cs typeface="ＭＳ Ｐゴシック" charset="0"/>
              </a:rPr>
              <a:t>Value </a:t>
            </a:r>
            <a:r>
              <a:rPr lang="en-US" dirty="0">
                <a:cs typeface="ＭＳ Ｐゴシック" charset="0"/>
              </a:rPr>
              <a:t>of </a:t>
            </a:r>
            <a:r>
              <a:rPr lang="en-US" dirty="0" smtClean="0">
                <a:cs typeface="ＭＳ Ｐゴシック" charset="0"/>
              </a:rPr>
              <a:t>Enterprise Systems</a:t>
            </a:r>
            <a:endParaRPr lang="en-US" dirty="0"/>
          </a:p>
        </p:txBody>
      </p:sp>
      <p:sp>
        <p:nvSpPr>
          <p:cNvPr id="3" name="Content Placeholder 2"/>
          <p:cNvSpPr>
            <a:spLocks noGrp="1"/>
          </p:cNvSpPr>
          <p:nvPr>
            <p:ph idx="1"/>
          </p:nvPr>
        </p:nvSpPr>
        <p:spPr/>
        <p:txBody>
          <a:bodyPr/>
          <a:lstStyle/>
          <a:p>
            <a:pPr>
              <a:defRPr/>
            </a:pPr>
            <a:r>
              <a:rPr lang="en-US" dirty="0" smtClean="0"/>
              <a:t>Increase </a:t>
            </a:r>
            <a:r>
              <a:rPr lang="en-US" dirty="0"/>
              <a:t>operational efficiency</a:t>
            </a:r>
          </a:p>
          <a:p>
            <a:pPr>
              <a:defRPr/>
            </a:pPr>
            <a:r>
              <a:rPr lang="en-US" dirty="0"/>
              <a:t>Provide </a:t>
            </a:r>
            <a:r>
              <a:rPr lang="en-US" dirty="0" smtClean="0"/>
              <a:t>firm-wide </a:t>
            </a:r>
            <a:r>
              <a:rPr lang="en-US" dirty="0"/>
              <a:t>information to support decision making</a:t>
            </a:r>
          </a:p>
          <a:p>
            <a:pPr>
              <a:defRPr/>
            </a:pPr>
            <a:r>
              <a:rPr lang="en-US" dirty="0"/>
              <a:t>Enable rapid responses to customer requests for information or products</a:t>
            </a:r>
          </a:p>
          <a:p>
            <a:pPr>
              <a:defRPr/>
            </a:pPr>
            <a:r>
              <a:rPr lang="en-US" dirty="0"/>
              <a:t>Include analytical tools to evaluate overall organizational </a:t>
            </a:r>
            <a:r>
              <a:rPr lang="en-US" dirty="0" smtClean="0"/>
              <a:t>performance</a:t>
            </a:r>
            <a:endParaRPr lang="en-US" dirty="0"/>
          </a:p>
        </p:txBody>
      </p:sp>
    </p:spTree>
    <p:extLst>
      <p:ext uri="{BB962C8B-B14F-4D97-AF65-F5344CB8AC3E}">
        <p14:creationId xmlns:p14="http://schemas.microsoft.com/office/powerpoint/2010/main" val="427842649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3670</TotalTime>
  <Words>3204</Words>
  <Application>Microsoft Macintosh PowerPoint</Application>
  <PresentationFormat>On-screen Show (4:3)</PresentationFormat>
  <Paragraphs>296</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Skullcandy Rocks with ERP in the Cloud (1 of 2)</vt:lpstr>
      <vt:lpstr>Skullcandy Rocks with ERP in the Cloud (2 of 2)</vt:lpstr>
      <vt:lpstr>Enterprise Systems</vt:lpstr>
      <vt:lpstr>Figure 9.1: How Enterprise Systems Work</vt:lpstr>
      <vt:lpstr>Enterprise Software</vt:lpstr>
      <vt:lpstr>Business Value of Enterprise Systems</vt:lpstr>
      <vt:lpstr>The Supply Chain</vt:lpstr>
      <vt:lpstr>Figure 9.2: Nike’s Supply Chain</vt:lpstr>
      <vt:lpstr>Supply Chain Management</vt:lpstr>
      <vt:lpstr>Figure 9.3: The Bullwhip Effect</vt:lpstr>
      <vt:lpstr>Supply Chain Management Software</vt:lpstr>
      <vt:lpstr>Global Supply Chains and the Internet</vt:lpstr>
      <vt:lpstr>Demand-Driven Supply Chains: From Push to Pull Manufacturing and Efficient Customer Response</vt:lpstr>
      <vt:lpstr>Figure 9.4: Push- Versus Pull-Based Supply Chain Models</vt:lpstr>
      <vt:lpstr>Figure 9.5: The Emerging Internet-Driven Supply Chain</vt:lpstr>
      <vt:lpstr>Business Value of Supply Chain Management Systems</vt:lpstr>
      <vt:lpstr>Interactive Session: Management : Logistics and Transportation Management at LG Electronics</vt:lpstr>
      <vt:lpstr>What is Customer Relationship Management?</vt:lpstr>
      <vt:lpstr>Figure 9.6: Customer Relationship Management (CRM)</vt:lpstr>
      <vt:lpstr>Customer Relationship Management Software (1 of 2)</vt:lpstr>
      <vt:lpstr>Customer Relationship Management Software (2 of  2)</vt:lpstr>
      <vt:lpstr>Figure 9.7: How CRM Systems Support Marketing</vt:lpstr>
      <vt:lpstr>Figure 9.8: CRM Software Capabilities</vt:lpstr>
      <vt:lpstr>Figure 9.9: Customer Loyalty Management Process Map</vt:lpstr>
      <vt:lpstr>Operational and Analytical CRM</vt:lpstr>
      <vt:lpstr>Figure 9.10: Analytical CRM Data Warehouse</vt:lpstr>
      <vt:lpstr>Interactive Session: Organizations: Customer Relationship Management Helps Celcom Become Number One</vt:lpstr>
      <vt:lpstr>Business Value of Customer Relationship Management Systems</vt:lpstr>
      <vt:lpstr>Enterprise Application Challenges</vt:lpstr>
      <vt:lpstr>Next-Generation Enterprise Applications (1 of 2)</vt:lpstr>
      <vt:lpstr>Next-Generation Enterprise Applications (2 of 2)</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212</cp:revision>
  <dcterms:created xsi:type="dcterms:W3CDTF">2014-07-14T20:04:21Z</dcterms:created>
  <dcterms:modified xsi:type="dcterms:W3CDTF">2017-03-03T19:19:04Z</dcterms:modified>
  <cp:category>Information Systems</cp:category>
</cp:coreProperties>
</file>