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349" r:id="rId2"/>
    <p:sldId id="350" r:id="rId3"/>
    <p:sldId id="376" r:id="rId4"/>
    <p:sldId id="355" r:id="rId5"/>
    <p:sldId id="351" r:id="rId6"/>
    <p:sldId id="369" r:id="rId7"/>
    <p:sldId id="419" r:id="rId8"/>
    <p:sldId id="424" r:id="rId9"/>
    <p:sldId id="428" r:id="rId10"/>
    <p:sldId id="409" r:id="rId11"/>
    <p:sldId id="429" r:id="rId12"/>
    <p:sldId id="430" r:id="rId13"/>
    <p:sldId id="431" r:id="rId14"/>
    <p:sldId id="432" r:id="rId15"/>
    <p:sldId id="433" r:id="rId16"/>
    <p:sldId id="410" r:id="rId17"/>
    <p:sldId id="411" r:id="rId18"/>
    <p:sldId id="412" r:id="rId19"/>
    <p:sldId id="434" r:id="rId20"/>
    <p:sldId id="435" r:id="rId21"/>
    <p:sldId id="418" r:id="rId22"/>
    <p:sldId id="437" r:id="rId23"/>
    <p:sldId id="438" r:id="rId24"/>
    <p:sldId id="413" r:id="rId25"/>
    <p:sldId id="447" r:id="rId26"/>
    <p:sldId id="414" r:id="rId27"/>
    <p:sldId id="415" r:id="rId28"/>
    <p:sldId id="442" r:id="rId29"/>
    <p:sldId id="416" r:id="rId30"/>
    <p:sldId id="443" r:id="rId31"/>
    <p:sldId id="408" r:id="rId32"/>
    <p:sldId id="444" r:id="rId33"/>
    <p:sldId id="445" r:id="rId34"/>
    <p:sldId id="41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6F54604-346A-46DD-9351-049FE813D497}">
          <p14:sldIdLst>
            <p14:sldId id="349"/>
            <p14:sldId id="350"/>
            <p14:sldId id="376"/>
            <p14:sldId id="355"/>
          </p14:sldIdLst>
        </p14:section>
        <p14:section name="Untitled Section" id="{4F0B2AAF-82AF-4427-B8BD-C5BB7090EA8F}">
          <p14:sldIdLst>
            <p14:sldId id="351"/>
            <p14:sldId id="369"/>
            <p14:sldId id="419"/>
            <p14:sldId id="424"/>
            <p14:sldId id="428"/>
            <p14:sldId id="409"/>
            <p14:sldId id="429"/>
            <p14:sldId id="430"/>
            <p14:sldId id="431"/>
            <p14:sldId id="432"/>
            <p14:sldId id="433"/>
            <p14:sldId id="410"/>
            <p14:sldId id="411"/>
            <p14:sldId id="412"/>
            <p14:sldId id="434"/>
            <p14:sldId id="435"/>
            <p14:sldId id="418"/>
            <p14:sldId id="437"/>
            <p14:sldId id="438"/>
            <p14:sldId id="413"/>
            <p14:sldId id="447"/>
            <p14:sldId id="414"/>
            <p14:sldId id="415"/>
            <p14:sldId id="442"/>
            <p14:sldId id="416"/>
            <p14:sldId id="443"/>
            <p14:sldId id="408"/>
            <p14:sldId id="444"/>
            <p14:sldId id="445"/>
            <p14:sldId id="41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Miller" initials="MM"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38"/>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0" autoAdjust="0"/>
    <p:restoredTop sz="78257" autoAdjust="0"/>
  </p:normalViewPr>
  <p:slideViewPr>
    <p:cSldViewPr>
      <p:cViewPr varScale="1">
        <p:scale>
          <a:sx n="74" d="100"/>
          <a:sy n="74" d="100"/>
        </p:scale>
        <p:origin x="2056" y="184"/>
      </p:cViewPr>
      <p:guideLst>
        <p:guide orient="horz" pos="2160"/>
        <p:guide pos="2880"/>
      </p:guideLst>
    </p:cSldViewPr>
  </p:slideViewPr>
  <p:outlineViewPr>
    <p:cViewPr>
      <p:scale>
        <a:sx n="33" d="100"/>
        <a:sy n="33" d="100"/>
      </p:scale>
      <p:origin x="0" y="-1662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commentAuthors" Target="commentAuthors.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3/3/17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3/3/17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rPr>
              <a:t>Students are participants in e-commerce and they love to talk about their experiences. You can start the conversation by asking if any in the class purchased something today or yesterday online. Draw students out to talk about their good and bad e-commerce experiences. How many have used their cell phones to search for products, or purchase products? </a:t>
            </a:r>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a:t>
            </a:fld>
            <a:endParaRPr lang="en-US" dirty="0"/>
          </a:p>
        </p:txBody>
      </p:sp>
    </p:spTree>
    <p:extLst>
      <p:ext uri="{BB962C8B-B14F-4D97-AF65-F5344CB8AC3E}">
        <p14:creationId xmlns:p14="http://schemas.microsoft.com/office/powerpoint/2010/main" val="789363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latin typeface="Times New Roman" panose="02020603050405020304" pitchFamily="18" charset="0"/>
              </a:rPr>
              <a:t>This slide continues the discussion of key concepts in e-commerce, looking at digital goods and how these compare with traditional goods.</a:t>
            </a:r>
          </a:p>
          <a:p>
            <a:pPr eaLnBrk="1" hangingPunct="1"/>
            <a:endParaRPr lang="en-US" altLang="en-US" dirty="0" smtClean="0">
              <a:latin typeface="Times New Roman" panose="02020603050405020304" pitchFamily="18" charset="0"/>
            </a:endParaRPr>
          </a:p>
          <a:p>
            <a:pPr eaLnBrk="1" hangingPunct="1"/>
            <a:r>
              <a:rPr lang="en-US" altLang="en-US" dirty="0" smtClean="0">
                <a:latin typeface="Times New Roman" panose="02020603050405020304" pitchFamily="18" charset="0"/>
              </a:rPr>
              <a:t>Ask students how their purchases of digital goods have changed over the past five years. Are digital goods equal in value to their traditional counterparts? What benefits and drawbacks do they have? Music for instance used to be a physical product (record or CD) not a digital product or digital service.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1734997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rPr>
              <a:t>This slide introduces the types of e-commerce. B2C, B2B, and C2C e-commerce are categorized according to the nature of the participants. M-commerce is a category based on the nature of the connection to the Internet. Ask students to provide examples of the different types of e-commerce listed here. Most students will find it hard to come up with a B2B example. One place you can visit on the web is grainger.com, one of the largest B2B marketplaces in the United States. Another is mcmaster.com, and also elemica.com (chemical industry). </a:t>
            </a:r>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4210216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latin typeface="Times New Roman" panose="02020603050405020304" pitchFamily="18" charset="0"/>
              </a:rPr>
              <a:t>This slide continues the discussion of new Internet business models. Ask students to give examples of these business models. For each model, ask students about their experience, or ask for examples for each model. Ask how these business models create revenue. For instance:</a:t>
            </a:r>
          </a:p>
          <a:p>
            <a:pPr eaLnBrk="1" hangingPunct="1"/>
            <a:r>
              <a:rPr lang="en-US" altLang="en-US" dirty="0" smtClean="0">
                <a:latin typeface="Times New Roman" panose="02020603050405020304" pitchFamily="18" charset="0"/>
              </a:rPr>
              <a:t>Content provider</a:t>
            </a:r>
            <a:r>
              <a:rPr lang="en-US" altLang="en-US" dirty="0" smtClean="0">
                <a:latin typeface="Times New Roman" panose="02020603050405020304" pitchFamily="18" charset="0"/>
                <a:cs typeface="Times New Roman" panose="02020603050405020304" pitchFamily="18" charset="0"/>
              </a:rPr>
              <a:t> r</a:t>
            </a:r>
            <a:r>
              <a:rPr lang="en-US" altLang="en-US" dirty="0" smtClean="0">
                <a:latin typeface="Times New Roman" panose="02020603050405020304" pitchFamily="18" charset="0"/>
              </a:rPr>
              <a:t>evenue: access fees, advertising</a:t>
            </a:r>
          </a:p>
          <a:p>
            <a:pPr eaLnBrk="1" hangingPunct="1"/>
            <a:r>
              <a:rPr lang="en-US" altLang="en-US" dirty="0" smtClean="0">
                <a:latin typeface="Times New Roman" panose="02020603050405020304" pitchFamily="18" charset="0"/>
              </a:rPr>
              <a:t>Portal</a:t>
            </a:r>
            <a:r>
              <a:rPr lang="en-US" altLang="en-US"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rPr>
              <a:t>revenue: advertising</a:t>
            </a:r>
          </a:p>
          <a:p>
            <a:pPr eaLnBrk="1" hangingPunct="1"/>
            <a:r>
              <a:rPr lang="en-US" altLang="en-US" dirty="0" smtClean="0">
                <a:latin typeface="Times New Roman" panose="02020603050405020304" pitchFamily="18" charset="0"/>
              </a:rPr>
              <a:t>Service provider</a:t>
            </a:r>
            <a:r>
              <a:rPr lang="en-US" altLang="en-US"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rPr>
              <a:t>revenue: subscription fees, advertising</a:t>
            </a:r>
          </a:p>
          <a:p>
            <a:pPr eaLnBrk="1" hangingPunct="1"/>
            <a:r>
              <a:rPr lang="en-US" altLang="en-US" dirty="0" smtClean="0">
                <a:latin typeface="Times New Roman" panose="02020603050405020304" pitchFamily="18" charset="0"/>
              </a:rPr>
              <a:t>Community provider (could be Facebook) revenue: sales of virtual goods, display ads</a:t>
            </a:r>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2708311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latin typeface="Times New Roman" panose="02020603050405020304" pitchFamily="18" charset="0"/>
              </a:rPr>
              <a:t>This slide and the next several slides discuss new business models that are enabled by the Internet and e-commerce. Although many of the new business models are pure-play, some, especially in the retail industry, are clicks-and-mortar.</a:t>
            </a:r>
          </a:p>
          <a:p>
            <a:pPr eaLnBrk="1" hangingPunct="1"/>
            <a:endParaRPr lang="en-US" altLang="en-US" dirty="0" smtClean="0">
              <a:latin typeface="Times New Roman" panose="02020603050405020304" pitchFamily="18" charset="0"/>
            </a:endParaRPr>
          </a:p>
          <a:p>
            <a:pPr eaLnBrk="1" hangingPunct="1"/>
            <a:r>
              <a:rPr lang="en-US" altLang="en-US" dirty="0" smtClean="0">
                <a:latin typeface="Times New Roman" panose="02020603050405020304" pitchFamily="18" charset="0"/>
              </a:rPr>
              <a:t>Some of the new models take advantage of the Internet</a:t>
            </a:r>
            <a:r>
              <a:rPr lang="en-US" altLang="ja-JP" dirty="0" smtClean="0">
                <a:latin typeface="Times New Roman" panose="02020603050405020304" pitchFamily="18" charset="0"/>
              </a:rPr>
              <a:t>’s communication capabilities, such as the social networking sites. Ask students what other sites take advantage of the Internet’s communication abilities.</a:t>
            </a:r>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3731776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rPr>
              <a:t>Ask students to explain why marketers are looking to analyze blog content, and content from chat rooms and message boards. Have students describe and evaluate their experiences with advertising on social networks, via e-mail and other online formats.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14497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10.3,</a:t>
            </a:r>
            <a:r>
              <a:rPr lang="en-US" altLang="en-US" baseline="0" dirty="0" smtClean="0"/>
              <a:t> Page 391.</a:t>
            </a:r>
          </a:p>
          <a:p>
            <a:r>
              <a:rPr lang="en-US" sz="1200" b="0" i="0" u="none" strike="noStrike" kern="1200" baseline="0" dirty="0" smtClean="0">
                <a:solidFill>
                  <a:schemeClr val="tx1"/>
                </a:solidFill>
                <a:latin typeface="+mn-lt"/>
                <a:ea typeface="+mn-ea"/>
                <a:cs typeface="+mn-cs"/>
              </a:rPr>
              <a:t>E-commerce websites and advertising platforms like Google’s DoubleClick have tools to track a shopper’s every step through an online store and then across the web as shoppers move from site to site. Close examination of customer behavior at a website selling women’s clothing shows what the store might learn at each step and what actions it could take to increase sales.</a:t>
            </a:r>
            <a:endParaRPr lang="en-US" alt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rPr>
              <a:t>This graphic illustrates how clickstream tracking works and what the store can tell about the activities of a shopper on their website. Extensive metrics exist for various types of user behavior, from the time spent on a web page to the number of products ordered and placed in a shopping cart but not purchased.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p>
          <a:p>
            <a:endParaRPr lang="en-US" sz="1200" b="0" i="0" u="none" strike="noStrike" kern="1200" baseline="0" dirty="0" smtClean="0">
              <a:solidFill>
                <a:schemeClr val="tx1"/>
              </a:solidFill>
              <a:latin typeface="+mn-lt"/>
              <a:ea typeface="+mn-ea"/>
              <a:cs typeface="+mn-cs"/>
            </a:endParaRPr>
          </a:p>
          <a:p>
            <a:endParaRPr lang="en-US" altLang="en-US" sz="1200" b="0" i="0" u="none" strike="noStrike" kern="1200" baseline="0" dirty="0" smtClean="0">
              <a:solidFill>
                <a:schemeClr val="tx1"/>
              </a:solidFill>
              <a:latin typeface="+mn-lt"/>
              <a:ea typeface="+mn-ea"/>
              <a:cs typeface="+mn-cs"/>
            </a:endParaRPr>
          </a:p>
          <a:p>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1148319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10.4,</a:t>
            </a:r>
            <a:r>
              <a:rPr lang="en-US" altLang="en-US" baseline="0" dirty="0" smtClean="0"/>
              <a:t> Page 392.</a:t>
            </a:r>
          </a:p>
          <a:p>
            <a:r>
              <a:rPr lang="en-US" sz="1200" b="0" i="0" u="none" strike="noStrike" kern="1200" baseline="0" dirty="0" smtClean="0">
                <a:solidFill>
                  <a:schemeClr val="tx1"/>
                </a:solidFill>
                <a:latin typeface="+mn-lt"/>
                <a:ea typeface="+mn-ea"/>
                <a:cs typeface="+mn-cs"/>
              </a:rPr>
              <a:t>Firms can create unique personalized web pages that display content or ads for products or services of special interest to individual users, improving the customer experience and creating additional value.</a:t>
            </a:r>
            <a:endParaRPr lang="en-US" alt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rPr>
              <a:t>This graphic illustrates some of the types of personalization that clickstream tracking can make possible. Have students found suggestions made by a website useful in their experience? You can go to Amazon.com and illustrate how recommender systems work. Search for a product, and then scroll to the bottom of the page where Amazon</a:t>
            </a:r>
            <a:r>
              <a:rPr lang="en-US" altLang="ja-JP" dirty="0" smtClean="0">
                <a:latin typeface="Times New Roman" panose="02020603050405020304" pitchFamily="18" charset="0"/>
              </a:rPr>
              <a:t>’s recommender will tell you what other people who looked at the current page actually bought. Netflix is also an excellent site to demonstrate personalization.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p>
          <a:p>
            <a:endParaRPr lang="en-US" sz="1200" b="0" i="0" u="none" strike="noStrike" kern="1200" baseline="0" dirty="0" smtClean="0">
              <a:solidFill>
                <a:schemeClr val="tx1"/>
              </a:solidFill>
              <a:latin typeface="+mn-lt"/>
              <a:ea typeface="+mn-ea"/>
              <a:cs typeface="+mn-cs"/>
            </a:endParaRPr>
          </a:p>
          <a:p>
            <a:endParaRPr lang="en-US" altLang="en-US" sz="1200" b="0" i="0" u="none" strike="noStrike" kern="1200" baseline="0" dirty="0" smtClean="0">
              <a:solidFill>
                <a:schemeClr val="tx1"/>
              </a:solidFill>
              <a:latin typeface="+mn-lt"/>
              <a:ea typeface="+mn-ea"/>
              <a:cs typeface="+mn-cs"/>
            </a:endParaRPr>
          </a:p>
          <a:p>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52128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10.5,</a:t>
            </a:r>
            <a:r>
              <a:rPr lang="en-US" altLang="en-US" baseline="0" dirty="0" smtClean="0"/>
              <a:t> Page 393.</a:t>
            </a:r>
          </a:p>
          <a:p>
            <a:r>
              <a:rPr lang="en-US" sz="1200" b="0" i="0" u="none" strike="noStrike" kern="1200" baseline="0" dirty="0" smtClean="0">
                <a:solidFill>
                  <a:schemeClr val="tx1"/>
                </a:solidFill>
                <a:latin typeface="+mn-lt"/>
                <a:ea typeface="+mn-ea"/>
                <a:cs typeface="+mn-cs"/>
              </a:rPr>
              <a:t>Advertising networks and their use of tracking programs have become controversial among privacy advocates because of their ability to track individual consumers across the Internet.</a:t>
            </a:r>
            <a:endParaRPr lang="en-US" alt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rPr>
              <a:t>What do students think (or do they think) about how advertising networks follow them around the Internet? It</a:t>
            </a:r>
            <a:r>
              <a:rPr lang="en-US" altLang="ja-JP" dirty="0" smtClean="0">
                <a:latin typeface="Times New Roman" panose="02020603050405020304" pitchFamily="18" charset="0"/>
              </a:rPr>
              <a:t>’s actually quite difficult for anyone to know when they are being tracked by a network, and even more difficult to find out how the information is being used? </a:t>
            </a:r>
            <a:endParaRPr lang="en-US" altLang="en-US" dirty="0" smtClean="0">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p>
          <a:p>
            <a:endParaRPr lang="en-US" sz="1200" b="0" i="0" u="none" strike="noStrike" kern="1200" baseline="0" dirty="0" smtClean="0">
              <a:solidFill>
                <a:schemeClr val="tx1"/>
              </a:solidFill>
              <a:latin typeface="+mn-lt"/>
              <a:ea typeface="+mn-ea"/>
              <a:cs typeface="+mn-cs"/>
            </a:endParaRPr>
          </a:p>
          <a:p>
            <a:endParaRPr lang="en-US" altLang="en-US" sz="1200" b="0" i="0" u="none" strike="noStrike" kern="1200" baseline="0" dirty="0" smtClean="0">
              <a:solidFill>
                <a:schemeClr val="tx1"/>
              </a:solidFill>
              <a:latin typeface="+mn-lt"/>
              <a:ea typeface="+mn-ea"/>
              <a:cs typeface="+mn-cs"/>
            </a:endParaRPr>
          </a:p>
          <a:p>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1251767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rPr>
              <a:t>Ask your class who has a Facebook page. A forest of hands will rise. How many have purchase something while on their Facebook page, or clicks routinely on ads? Generally, people do not go to Facebook to buy things and are not clicking on display ads (less than 2 percent of users). </a:t>
            </a:r>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3510772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rPr>
              <a:t>Facebook and Google’s +1 social network are rapidly growing. Facebook reached 800 million worldwide, with 200 million in the United States. In the space of its first six months, LinkedIn has 40 million monthly visitors.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rPr>
              <a:t>Most students will be well aware of social networking technologies, but have they heard of prediction markets? Ask them to investigate this further on their own time. How can these techniques and phenomenon be used by business firms? LinkedIn is the largest professional and business social network that members often use to recruit employees and find jobs.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2023406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4097314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1808743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rPr>
              <a:t>This slide looks at changes brought to B2B e-commerce by Internet technologies. Note that the Internet and web technology enable businesses to create new electronic storefronts for selling to other businesses with multimedia graphic displays and interactive features similar to those for B2C commerce. Alternatively, businesses can use Internet technology to create extranets or electronic marketplaces for linking to other businesses for purchase and sale transactions.</a:t>
            </a:r>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321777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10.6,</a:t>
            </a:r>
            <a:r>
              <a:rPr lang="en-US" altLang="en-US" baseline="0" dirty="0" smtClean="0"/>
              <a:t> Page 399.</a:t>
            </a:r>
          </a:p>
          <a:p>
            <a:r>
              <a:rPr lang="en-US" sz="1200" b="0" i="0" u="none" strike="noStrike" kern="1200" baseline="0" dirty="0" smtClean="0">
                <a:solidFill>
                  <a:schemeClr val="tx1"/>
                </a:solidFill>
                <a:latin typeface="+mn-lt"/>
                <a:ea typeface="+mn-ea"/>
                <a:cs typeface="+mn-cs"/>
              </a:rPr>
              <a:t>Companies use EDI to automate transactions for B2B e-commerce and continuous inventory replenishment. Suppliers can automatically send data about shipments to purchasing firms. The purchasing firms can use EDI to provide production and inventory requirements and payment data to suppliers.</a:t>
            </a:r>
            <a:endParaRPr lang="en-US" alt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rPr>
              <a:t>This graphic illustrates EDI is still widely used but it has limitations outlined in the book and is not designed for supporting marketplace operations where you have hundreds of vendors and buyers. how EDI is used by firms and their suppliers to automate transactions for both B2B e-commerce and continuous replenishment.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p>
          <a:p>
            <a:endParaRPr lang="en-US" sz="1200" b="0" i="0" u="none" strike="noStrike" kern="1200" baseline="0" dirty="0" smtClean="0">
              <a:solidFill>
                <a:schemeClr val="tx1"/>
              </a:solidFill>
              <a:latin typeface="+mn-lt"/>
              <a:ea typeface="+mn-ea"/>
              <a:cs typeface="+mn-cs"/>
            </a:endParaRPr>
          </a:p>
          <a:p>
            <a:endParaRPr lang="en-US" altLang="en-US" sz="1200" b="0" i="0" u="none" strike="noStrike" kern="1200" baseline="0" dirty="0" smtClean="0">
              <a:solidFill>
                <a:schemeClr val="tx1"/>
              </a:solidFill>
              <a:latin typeface="+mn-lt"/>
              <a:ea typeface="+mn-ea"/>
              <a:cs typeface="+mn-cs"/>
            </a:endParaRPr>
          </a:p>
          <a:p>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2306195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rPr>
              <a:t>This slide continues the discussion of ways the Internet and web technologies have changed B2B e-commerce. One way is in using an extranet to link to the firm</a:t>
            </a:r>
            <a:r>
              <a:rPr lang="en-US" altLang="ja-JP" dirty="0" smtClean="0">
                <a:latin typeface="Times New Roman" panose="02020603050405020304" pitchFamily="18" charset="0"/>
              </a:rPr>
              <a:t>’s suppliers. The text provides the example of VW Group Supply, which links the Volkswagen Group and its suppliers. VW Group Supply handles 90 percent of all global purchasing for Volkswagen, including all automotive and parts components.</a:t>
            </a:r>
          </a:p>
          <a:p>
            <a:endParaRPr lang="en-US" dirty="0" smtClean="0"/>
          </a:p>
          <a:p>
            <a:r>
              <a:rPr lang="en-US" altLang="en-US" dirty="0" smtClean="0">
                <a:latin typeface="Times New Roman" panose="02020603050405020304" pitchFamily="18" charset="0"/>
              </a:rPr>
              <a:t>This slide continues the discussion of ways the Internet and web technologies have changed B2B e-commerce, in this case by the ability to create Net marketplaces. Ask students to distinguish between and provide examples of direct and indirect goods. (Direct goods are goods used in a production process, such as sheet steel for auto body production. Indirect goods are all other goods not directly involved in the production process, such as office supplies or products for maintenance and repair.) </a:t>
            </a:r>
          </a:p>
          <a:p>
            <a:endParaRPr lang="en-US" altLang="en-US" dirty="0" smtClean="0">
              <a:latin typeface="Times New Roman" panose="02020603050405020304" pitchFamily="18" charset="0"/>
            </a:endParaRPr>
          </a:p>
          <a:p>
            <a:r>
              <a:rPr lang="en-US" altLang="en-US" dirty="0" smtClean="0">
                <a:latin typeface="Times New Roman" panose="02020603050405020304" pitchFamily="18" charset="0"/>
              </a:rPr>
              <a:t>Ask students to distinguish between vertical and horizontal marketplaces.</a:t>
            </a:r>
          </a:p>
          <a:p>
            <a:endParaRPr lang="en-US" altLang="en-US" dirty="0" smtClean="0">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rPr>
              <a:t>This slide continues the discussion of ways the Internet and web technologies have changed B2B e-commerce, in this case by the ability to create exchanges. The text provides the example of GoToPaper which creates a spot market for paper products in 75 countries. </a:t>
            </a:r>
          </a:p>
          <a:p>
            <a:endParaRPr lang="en-US" dirty="0" smtClean="0"/>
          </a:p>
          <a:p>
            <a:endParaRPr lang="en-US" altLang="en-US" dirty="0" smtClean="0">
              <a:latin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39862779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10.7,</a:t>
            </a:r>
            <a:r>
              <a:rPr lang="en-US" altLang="en-US" baseline="0" dirty="0" smtClean="0"/>
              <a:t> Page 400.</a:t>
            </a:r>
          </a:p>
          <a:p>
            <a:r>
              <a:rPr lang="en-US" sz="1200" b="0" i="0" u="none" strike="noStrike" kern="1200" baseline="0" dirty="0" smtClean="0">
                <a:solidFill>
                  <a:schemeClr val="tx1"/>
                </a:solidFill>
                <a:latin typeface="+mn-lt"/>
                <a:ea typeface="+mn-ea"/>
                <a:cs typeface="+mn-cs"/>
              </a:rPr>
              <a:t>A private industrial network, also known as a private exchange, links a firm to its suppliers, distributors, and other key business partners for efficient supply chain management and other collaborative commerce activities.</a:t>
            </a:r>
            <a:endParaRPr lang="en-US" alt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rPr>
              <a:t>This graphic illustrates a private industrial network, and how it can link to both suppliers and distributors. Private industrial networks are owned by the company that uses and creates them. They are </a:t>
            </a:r>
            <a:r>
              <a:rPr lang="ja-JP" altLang="en-US" dirty="0" smtClean="0">
                <a:latin typeface="Times New Roman" panose="02020603050405020304" pitchFamily="18" charset="0"/>
              </a:rPr>
              <a:t>“</a:t>
            </a:r>
            <a:r>
              <a:rPr lang="en-US" altLang="ja-JP" dirty="0" smtClean="0">
                <a:latin typeface="Times New Roman" panose="02020603050405020304" pitchFamily="18" charset="0"/>
              </a:rPr>
              <a:t>private</a:t>
            </a:r>
            <a:r>
              <a:rPr lang="ja-JP" altLang="en-US" dirty="0" smtClean="0">
                <a:latin typeface="Times New Roman" panose="02020603050405020304" pitchFamily="18" charset="0"/>
              </a:rPr>
              <a:t>”</a:t>
            </a:r>
            <a:r>
              <a:rPr lang="en-US" altLang="ja-JP" dirty="0" smtClean="0">
                <a:latin typeface="Times New Roman" panose="02020603050405020304" pitchFamily="18" charset="0"/>
              </a:rPr>
              <a:t> and you need to be asked to join.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p>
          <a:p>
            <a:endParaRPr lang="en-US" sz="1200" b="0" i="0" u="none" strike="noStrike" kern="1200" baseline="0" dirty="0" smtClean="0">
              <a:solidFill>
                <a:schemeClr val="tx1"/>
              </a:solidFill>
              <a:latin typeface="+mn-lt"/>
              <a:ea typeface="+mn-ea"/>
              <a:cs typeface="+mn-cs"/>
            </a:endParaRPr>
          </a:p>
          <a:p>
            <a:endParaRPr lang="en-US" altLang="en-US" sz="1200" b="0" i="0" u="none" strike="noStrike" kern="1200" baseline="0" dirty="0" smtClean="0">
              <a:solidFill>
                <a:schemeClr val="tx1"/>
              </a:solidFill>
              <a:latin typeface="+mn-lt"/>
              <a:ea typeface="+mn-ea"/>
              <a:cs typeface="+mn-cs"/>
            </a:endParaRPr>
          </a:p>
          <a:p>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3174888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10.8,</a:t>
            </a:r>
            <a:r>
              <a:rPr lang="en-US" altLang="en-US" baseline="0" dirty="0" smtClean="0"/>
              <a:t> Page 400.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Net marketplaces are online marketplaces where multiple buyers can purchase from multiple sellers.</a:t>
            </a:r>
            <a:endParaRPr lang="en-US" alt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rPr>
              <a:t>This graphic illustrates a net marketplace, and the functions that it can provide to participants in managing their transactions. The text provides the example of Exostar, an aerospace and defense industry-sponsored Net marketplace that focuses on long-term contract purchasing relationships and on providing common networks and computing platforms for reducing supply chain inefficiencies. More than 16,000 trading partners in the commercial, military, and government sectors use Exostar</a:t>
            </a:r>
            <a:r>
              <a:rPr lang="en-US" altLang="ja-JP" dirty="0" smtClean="0">
                <a:latin typeface="Times New Roman" panose="02020603050405020304" pitchFamily="18" charset="0"/>
              </a:rPr>
              <a:t>’s sourcing, e-procurement, and collaboration tools for both direct and indirect goods.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p>
          <a:p>
            <a:endParaRPr lang="en-US" sz="1200" b="0" i="0" u="none" strike="noStrike" kern="1200" baseline="0" dirty="0" smtClean="0">
              <a:solidFill>
                <a:schemeClr val="tx1"/>
              </a:solidFill>
              <a:latin typeface="+mn-lt"/>
              <a:ea typeface="+mn-ea"/>
              <a:cs typeface="+mn-cs"/>
            </a:endParaRPr>
          </a:p>
          <a:p>
            <a:endParaRPr lang="en-US" altLang="en-US" sz="1200" b="0" i="0" u="none" strike="noStrike" kern="1200" baseline="0" dirty="0" smtClean="0">
              <a:solidFill>
                <a:schemeClr val="tx1"/>
              </a:solidFill>
              <a:latin typeface="+mn-lt"/>
              <a:ea typeface="+mn-ea"/>
              <a:cs typeface="+mn-cs"/>
            </a:endParaRPr>
          </a:p>
          <a:p>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2142815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rPr>
              <a:t>This slide introduces m-commerce, the use of wireless mobile devices for purchasing goods and services. Ask students what applications and services they use with their cell phones. Have any purchased games or entertainment, and from what companies? Have any used OpenTable on a smartphone?</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2908060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10.9,</a:t>
            </a:r>
            <a:r>
              <a:rPr lang="en-US" altLang="en-US" baseline="0" dirty="0" smtClean="0"/>
              <a:t> Page 374.</a:t>
            </a:r>
          </a:p>
          <a:p>
            <a:r>
              <a:rPr lang="en-US" sz="1200" b="0" i="0" u="none" strike="noStrike" kern="1200" baseline="0" dirty="0" smtClean="0">
                <a:solidFill>
                  <a:schemeClr val="tx1"/>
                </a:solidFill>
                <a:latin typeface="+mn-lt"/>
                <a:ea typeface="+mn-ea"/>
                <a:cs typeface="+mn-cs"/>
              </a:rPr>
              <a:t>Mobile e-commerce is the fastest-growing type of B2C e-commerce and represented about 33 percent of all e-commerce in 2016.</a:t>
            </a:r>
            <a:endParaRPr lang="en-US" alt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rPr>
              <a:t>This graph illustrates the surging growth of m-commerce sales from today to 2018. In the early years prior to 2009, m-commerce in the United States was very small and not growing rapidly. Cell phones, especially smartphones, have changed that. Have any of the students purchased something using their cell phone or mobile laptop computer? How many students are using a smartphone? How many have used a smartphone app to compare prices while shopping at stores?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p>
          <a:p>
            <a:endParaRPr lang="en-US" sz="1200" b="0" i="0" u="none" strike="noStrike" kern="1200" baseline="0" dirty="0" smtClean="0">
              <a:solidFill>
                <a:schemeClr val="tx1"/>
              </a:solidFill>
              <a:latin typeface="+mn-lt"/>
              <a:ea typeface="+mn-ea"/>
              <a:cs typeface="+mn-cs"/>
            </a:endParaRPr>
          </a:p>
          <a:p>
            <a:endParaRPr lang="en-US" altLang="en-US" sz="1200" b="0" i="0" u="none" strike="noStrike" kern="1200" baseline="0" dirty="0" smtClean="0">
              <a:solidFill>
                <a:schemeClr val="tx1"/>
              </a:solidFill>
              <a:latin typeface="+mn-lt"/>
              <a:ea typeface="+mn-ea"/>
              <a:cs typeface="+mn-cs"/>
            </a:endParaRPr>
          </a:p>
          <a:p>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3649248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4277023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rPr>
              <a:t>Building a website involves a number of considerations. If its an e-commerce site, customer preferences should be the driving force behind the design. What are customers looking for, how can they find it on your site, and how easily can they purchase on your site? How will you choose the technology? What about your sites information policy? What</a:t>
            </a:r>
            <a:r>
              <a:rPr lang="en-US" altLang="ja-JP" dirty="0" smtClean="0">
                <a:latin typeface="Times New Roman" panose="02020603050405020304" pitchFamily="18" charset="0"/>
              </a:rPr>
              <a:t>’s that? If you don’t know, your customers will surely expect you to know.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2228689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25662758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10.10,</a:t>
            </a:r>
            <a:r>
              <a:rPr lang="en-US" altLang="en-US" baseline="0" dirty="0" smtClean="0"/>
              <a:t> Page 406.</a:t>
            </a:r>
          </a:p>
          <a:p>
            <a:r>
              <a:rPr lang="en-US" sz="1200" b="0" i="0" u="none" strike="noStrike" kern="1200" baseline="0" dirty="0" smtClean="0">
                <a:solidFill>
                  <a:schemeClr val="tx1"/>
                </a:solidFill>
                <a:latin typeface="+mn-lt"/>
                <a:ea typeface="+mn-ea"/>
                <a:cs typeface="+mn-cs"/>
              </a:rPr>
              <a:t>An e-commerce presence requires firms to consider the four types of presence, with specific platforms and activities associated with each.</a:t>
            </a:r>
            <a:endParaRPr lang="en-US" altLang="en-US" baseline="0" dirty="0" smtClean="0"/>
          </a:p>
          <a:p>
            <a:endParaRPr lang="en-US" sz="1200" b="0" i="0" u="none" strike="noStrike" kern="1200" baseline="0" dirty="0" smtClean="0">
              <a:solidFill>
                <a:schemeClr val="tx1"/>
              </a:solidFill>
              <a:latin typeface="+mn-lt"/>
              <a:ea typeface="+mn-ea"/>
              <a:cs typeface="+mn-cs"/>
            </a:endParaRPr>
          </a:p>
          <a:p>
            <a:endParaRPr lang="en-US" altLang="en-US" sz="1200" b="0" i="0" u="none" strike="noStrike" kern="1200" baseline="0" dirty="0" smtClean="0">
              <a:solidFill>
                <a:schemeClr val="tx1"/>
              </a:solidFill>
              <a:latin typeface="+mn-lt"/>
              <a:ea typeface="+mn-ea"/>
              <a:cs typeface="+mn-cs"/>
            </a:endParaRPr>
          </a:p>
          <a:p>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567545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rPr>
              <a:t>This slide discusses what e-commerce is, and what the state of e-commerce is today. The text states that e-commerce history mirrors those of other technology innovations. What other innovations is e-commerce similar to? Students probably will not know about the early days of radio and TV, but perhaps they will remember cassette music, VHS video tapes, and even CDs and DVDs which, though still with us, are definitely declining in sales. The book discusses new trends in e-commerce. Ask the students to work with you to list some of these new trends in e-commerce. </a:t>
            </a:r>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3104968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10.1,</a:t>
            </a:r>
            <a:r>
              <a:rPr lang="en-US" altLang="en-US" baseline="0" dirty="0" smtClean="0"/>
              <a:t> Page 374.</a:t>
            </a:r>
          </a:p>
          <a:p>
            <a:r>
              <a:rPr lang="en-US" sz="1200" b="0" i="0" u="none" strike="noStrike" kern="1200" baseline="0" dirty="0" smtClean="0">
                <a:solidFill>
                  <a:schemeClr val="tx1"/>
                </a:solidFill>
                <a:latin typeface="+mn-lt"/>
                <a:ea typeface="+mn-ea"/>
                <a:cs typeface="+mn-cs"/>
              </a:rPr>
              <a:t>Retail e-commerce revenues grew 15–25 percent per year until the recession of 2008–2009, when they slowed measurably. In 2016, e-commerce revenues grew at an estimated 15 percent annually. </a:t>
            </a:r>
          </a:p>
          <a:p>
            <a:r>
              <a:rPr lang="en-US" sz="1200" b="0" i="0" u="none" strike="noStrike" kern="1200" baseline="0" dirty="0" smtClean="0">
                <a:solidFill>
                  <a:schemeClr val="tx1"/>
                </a:solidFill>
                <a:latin typeface="+mn-lt"/>
                <a:ea typeface="+mn-ea"/>
                <a:cs typeface="+mn-cs"/>
              </a:rPr>
              <a:t>Sources: Based on data from eMarketer, “US Retail Ecommerce Sales, 2014–2020,” 2016; eMarketer, “US Digital Travel Sales, 2014–2020,” 2016; and eMarketer chart, “US Mobile Downloads and In-App Revenues, 2013–2016,” 2016.</a:t>
            </a:r>
            <a:endParaRPr lang="en-US" alt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rPr>
              <a:t>This graphic illustrates the continuing growth of e-commerce. The growth of e-commerce revenues grew 15 percent to 25 percent a year until the recession of 2008–2009, when they slowed measurably to a small positive number around 3 percent in 2009. This was much better than traditional retail commerce which actually shrank in this recession. E-commerce began growing again after 2009 at more than 10 percent, several times the growth of all retail sales.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p>
          <a:p>
            <a:endParaRPr lang="en-US" sz="1200" b="0" i="0" u="none" strike="noStrike" kern="1200" baseline="0" dirty="0" smtClean="0">
              <a:solidFill>
                <a:schemeClr val="tx1"/>
              </a:solidFill>
              <a:latin typeface="+mn-lt"/>
              <a:ea typeface="+mn-ea"/>
              <a:cs typeface="+mn-cs"/>
            </a:endParaRPr>
          </a:p>
          <a:p>
            <a:endParaRPr lang="en-US" altLang="en-US" sz="1200" b="0" i="0" u="none" strike="noStrike" kern="1200" baseline="0" dirty="0" smtClean="0">
              <a:solidFill>
                <a:schemeClr val="tx1"/>
              </a:solidFill>
              <a:latin typeface="+mn-lt"/>
              <a:ea typeface="+mn-ea"/>
              <a:cs typeface="+mn-cs"/>
            </a:endParaRPr>
          </a:p>
          <a:p>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37625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rPr>
              <a:t>This slide introduces the unique features of the Internet. These features explain why e-commerce has grown so quickly—because of the unique nature of the Internet and e-commerce, which are richer and more powerful than previous technology revolutions such as radio and TV.</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rPr>
              <a:t>Ask students to provide real-life examples of these effects, for example: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rPr>
              <a:t>Ubiquity—being able to surf the web on your mobile device while riding a bus or train.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rPr>
              <a:t>Global reach—being able to buy products from another country.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rPr>
              <a:t>Universal standards—being able to exchange files with someone else.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rPr>
              <a:t>Richness—YouTube.</a:t>
            </a:r>
            <a:endParaRPr lang="en-US" altLang="ja-JP" dirty="0" smtClean="0">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2739315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rPr>
              <a:t>Ask students to provide real-life examples of these effects, for example: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rPr>
              <a:t>Interactivity—using a chat window to interact with technical support at a merchant</a:t>
            </a:r>
            <a:r>
              <a:rPr lang="en-US" altLang="ja-JP" dirty="0" smtClean="0">
                <a:latin typeface="Times New Roman" panose="02020603050405020304" pitchFamily="18" charset="0"/>
              </a:rPr>
              <a:t>’s website.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rPr>
              <a:t>Information density—being able to find hundreds of prices for the same product online from different merchants.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rPr>
              <a:t>Personalization—website that adjusts to your preferences, such as Amazon.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rPr>
              <a:t>Social technology—uploading videos to YouTube.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latin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2992111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rPr>
              <a:t>This slide introduces digital markets and discusses the effects of digital markets on the ways companies conduct business. Ask students to define the terms listed here, and also to explain how each of these effects (lowered information asymmetry, etc.) are created by digital markets. Go through each of the three types of costs involved in any marketplace. Students may not be familiar with these words, but they will be familiar with the phenomenon. For instance, all students will recognize that it takes time and money to go to a mall to find a shirt (this is search cost). The same shirt can be bought on the web today with minimal search costs.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1491994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10.2,</a:t>
            </a:r>
            <a:r>
              <a:rPr lang="en-US" altLang="en-US" baseline="0" dirty="0" smtClean="0"/>
              <a:t> Page 381.</a:t>
            </a:r>
          </a:p>
          <a:p>
            <a:r>
              <a:rPr lang="en-US" sz="1200" b="0" i="0" u="none" strike="noStrike" kern="1200" baseline="0" dirty="0" smtClean="0">
                <a:solidFill>
                  <a:schemeClr val="tx1"/>
                </a:solidFill>
                <a:latin typeface="+mn-lt"/>
                <a:ea typeface="+mn-ea"/>
                <a:cs typeface="+mn-cs"/>
              </a:rPr>
              <a:t>The typical distribution channel has several intermediary layers, each of which adds to the final cost of a product, such as a sweater. Removing layers lowers the final cost to the customer.</a:t>
            </a:r>
            <a:endParaRPr lang="en-US" alt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rPr>
              <a:t>This graphic illustrates how disintermediation reduces prices to consumers. It also allows manufacturers to earn more profit for the product by eliminating the middle man. Are middle men really necessary? You should ask students who they think is a </a:t>
            </a:r>
            <a:r>
              <a:rPr lang="ja-JP" altLang="en-US" dirty="0" smtClean="0">
                <a:latin typeface="Times New Roman" panose="02020603050405020304" pitchFamily="18" charset="0"/>
              </a:rPr>
              <a:t>“</a:t>
            </a:r>
            <a:r>
              <a:rPr lang="en-US" altLang="ja-JP" dirty="0" smtClean="0">
                <a:latin typeface="Times New Roman" panose="02020603050405020304" pitchFamily="18" charset="0"/>
              </a:rPr>
              <a:t>middle man.</a:t>
            </a:r>
            <a:r>
              <a:rPr lang="ja-JP" altLang="en-US" dirty="0" smtClean="0">
                <a:latin typeface="Times New Roman" panose="02020603050405020304" pitchFamily="18" charset="0"/>
              </a:rPr>
              <a:t>”</a:t>
            </a:r>
            <a:r>
              <a:rPr lang="en-US" altLang="ja-JP" dirty="0" smtClean="0">
                <a:latin typeface="Times New Roman" panose="02020603050405020304" pitchFamily="18" charset="0"/>
              </a:rPr>
              <a:t> Walmart is, for instance, a distributor and retailer. Do they provide an important function? Why can’t manufacturers just ignore Walmart and sell directly to the customer? Even though market disintermediation sounds like a good thing because costs and prices go down, for the most part manufacturers kept their distribution partners and channels. Walmart is still needed by manufacturers such as P&amp;G to sell soap.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p>
          <a:p>
            <a:endParaRPr lang="en-US" sz="1200" b="0" i="0" u="none" strike="noStrike" kern="1200" baseline="0" dirty="0" smtClean="0">
              <a:solidFill>
                <a:schemeClr val="tx1"/>
              </a:solidFill>
              <a:latin typeface="+mn-lt"/>
              <a:ea typeface="+mn-ea"/>
              <a:cs typeface="+mn-cs"/>
            </a:endParaRPr>
          </a:p>
          <a:p>
            <a:endParaRPr lang="en-US" altLang="en-US" sz="1200" b="0" i="0" u="none" strike="noStrike" kern="1200" baseline="0" dirty="0" smtClean="0">
              <a:solidFill>
                <a:schemeClr val="tx1"/>
              </a:solidFill>
              <a:latin typeface="+mn-lt"/>
              <a:ea typeface="+mn-ea"/>
              <a:cs typeface="+mn-cs"/>
            </a:endParaRPr>
          </a:p>
          <a:p>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2943901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3/3/17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3/3/17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3/3/17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10" name="TextBox 9"/>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a:t>
            </a:r>
            <a:r>
              <a:rPr lang="en-US" altLang="en-US" sz="700" b="1" dirty="0" smtClean="0">
                <a:ea typeface="Verdana" panose="020B0604030504040204" pitchFamily="34" charset="0"/>
                <a:cs typeface="Verdana" panose="020B0604030504040204" pitchFamily="34" charset="0"/>
              </a:rPr>
              <a:t>2018, 2017, 2016 </a:t>
            </a:r>
            <a:r>
              <a:rPr lang="en-US" altLang="en-US" sz="700" b="1" dirty="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3/3/17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a:t>
            </a:r>
            <a:r>
              <a:rPr lang="en-US" altLang="en-US" sz="700" b="1" dirty="0" smtClean="0">
                <a:ea typeface="Verdana" panose="020B0604030504040204" pitchFamily="34" charset="0"/>
                <a:cs typeface="Verdana" panose="020B0604030504040204" pitchFamily="34" charset="0"/>
              </a:rPr>
              <a:t>2018, 2017, 2016 </a:t>
            </a:r>
            <a:r>
              <a:rPr lang="en-US" altLang="en-US" sz="700" b="1" dirty="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3/3/17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000"/>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3/3/17</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SIGHT 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008638"/>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8638"/>
              </a:buClr>
              <a:buSzPct val="100000"/>
              <a:defRPr sz="2800"/>
            </a:lvl1pPr>
            <a:lvl2pPr>
              <a:buClr>
                <a:srgbClr val="008638"/>
              </a:buClr>
              <a:defRPr sz="2000"/>
            </a:lvl2pPr>
            <a:lvl3pPr>
              <a:buClr>
                <a:srgbClr val="008638"/>
              </a:buClr>
              <a:defRPr/>
            </a:lvl3pPr>
            <a:lvl4pPr>
              <a:buClr>
                <a:srgbClr val="008638"/>
              </a:buClr>
              <a:defRPr/>
            </a:lvl4pPr>
            <a:lvl5pPr>
              <a:buClr>
                <a:srgbClr val="008638"/>
              </a:buClr>
              <a:defRPr/>
            </a:lvl5pPr>
            <a:lvl6pPr>
              <a:buClr>
                <a:srgbClr val="008638"/>
              </a:buClr>
              <a:defRPr/>
            </a:lvl6pPr>
            <a:lvl7pPr>
              <a:buClr>
                <a:srgbClr val="008638"/>
              </a:buClr>
              <a:defRPr/>
            </a:lvl7pPr>
            <a:lvl8pPr>
              <a:buClr>
                <a:srgbClr val="008638"/>
              </a:buClr>
              <a:defRPr/>
            </a:lvl8pPr>
            <a:lvl9pPr>
              <a:buClr>
                <a:srgbClr val="008638"/>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3/3/17</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660687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3/3/17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3/3/17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9" name="TextBox 8"/>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a:t>
            </a:r>
            <a:r>
              <a:rPr lang="en-US" altLang="en-US" sz="700" b="1" dirty="0" smtClean="0">
                <a:ea typeface="Verdana" panose="020B0604030504040204" pitchFamily="34" charset="0"/>
                <a:cs typeface="Verdana" panose="020B0604030504040204" pitchFamily="34" charset="0"/>
              </a:rPr>
              <a:t>2018, 2017, 2016 </a:t>
            </a:r>
            <a:r>
              <a:rPr lang="en-US" altLang="en-US" sz="700" b="1" dirty="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3/3/17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3/3/17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3/3/17</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a:t>
            </a:r>
            <a:r>
              <a:rPr lang="en-US" altLang="en-US" sz="700" b="1" dirty="0" smtClean="0">
                <a:ea typeface="Verdana" panose="020B0604030504040204" pitchFamily="34" charset="0"/>
                <a:cs typeface="Verdana" panose="020B0604030504040204" pitchFamily="34" charset="0"/>
              </a:rPr>
              <a:t>2018, 2017, 2016 </a:t>
            </a:r>
            <a:r>
              <a:rPr lang="en-US" altLang="en-US" sz="700" b="1" dirty="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61" r:id="rId5"/>
    <p:sldLayoutId id="2147483659" r:id="rId6"/>
    <p:sldLayoutId id="2147483658" r:id="rId7"/>
    <p:sldLayoutId id="2147483660" r:id="rId8"/>
    <p:sldLayoutId id="2147483651" r:id="rId9"/>
    <p:sldLayoutId id="2147483654" r:id="rId10"/>
    <p:sldLayoutId id="2147483655" r:id="rId11"/>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Information Systems: Managing the Digital Firm</a:t>
            </a:r>
            <a:endParaRPr lang="en-US" dirty="0"/>
          </a:p>
        </p:txBody>
      </p:sp>
      <p:sp>
        <p:nvSpPr>
          <p:cNvPr id="3" name="Text Placeholder 2"/>
          <p:cNvSpPr>
            <a:spLocks noGrp="1"/>
          </p:cNvSpPr>
          <p:nvPr>
            <p:ph type="body" sz="quarter" idx="13"/>
          </p:nvPr>
        </p:nvSpPr>
        <p:spPr>
          <a:xfrm>
            <a:off x="457200" y="1300845"/>
            <a:ext cx="8229600" cy="478970"/>
          </a:xfrm>
        </p:spPr>
        <p:txBody>
          <a:bodyPr/>
          <a:lstStyle/>
          <a:p>
            <a:r>
              <a:rPr lang="en-US" dirty="0" smtClean="0"/>
              <a:t>Fifteenth edition</a:t>
            </a:r>
            <a:endParaRPr lang="en-US" dirty="0"/>
          </a:p>
        </p:txBody>
      </p:sp>
      <p:sp>
        <p:nvSpPr>
          <p:cNvPr id="4" name="Text Placeholder 3"/>
          <p:cNvSpPr>
            <a:spLocks noGrp="1"/>
          </p:cNvSpPr>
          <p:nvPr>
            <p:ph type="body" sz="quarter" idx="14"/>
          </p:nvPr>
        </p:nvSpPr>
        <p:spPr/>
        <p:txBody>
          <a:bodyPr/>
          <a:lstStyle/>
          <a:p>
            <a:r>
              <a:rPr lang="en-US" dirty="0" smtClean="0"/>
              <a:t>Chapter 10</a:t>
            </a:r>
            <a:endParaRPr lang="en-US" dirty="0"/>
          </a:p>
        </p:txBody>
      </p:sp>
      <p:sp>
        <p:nvSpPr>
          <p:cNvPr id="5" name="Text Placeholder 4"/>
          <p:cNvSpPr>
            <a:spLocks noGrp="1"/>
          </p:cNvSpPr>
          <p:nvPr>
            <p:ph type="body" sz="quarter" idx="15"/>
          </p:nvPr>
        </p:nvSpPr>
        <p:spPr/>
        <p:txBody>
          <a:bodyPr/>
          <a:lstStyle/>
          <a:p>
            <a:r>
              <a:rPr lang="en-US" dirty="0"/>
              <a:t>E-commerce: Digital Markets</a:t>
            </a:r>
            <a:r>
              <a:rPr lang="en-US" dirty="0" smtClean="0"/>
              <a:t>, Digital </a:t>
            </a:r>
            <a:r>
              <a:rPr lang="en-US" dirty="0"/>
              <a:t>Goods</a:t>
            </a:r>
          </a:p>
        </p:txBody>
      </p:sp>
      <p:pic>
        <p:nvPicPr>
          <p:cNvPr id="6" name="Picture 5" descr="Book cov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057476"/>
            <a:ext cx="2940655" cy="376388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37321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10.2: </a:t>
            </a:r>
            <a:r>
              <a:rPr lang="en-US" altLang="en-US" dirty="0"/>
              <a:t>The Benefits of Disintermediation to the </a:t>
            </a:r>
            <a:r>
              <a:rPr lang="en-US" altLang="en-US" dirty="0" smtClean="0"/>
              <a:t>Consumer</a:t>
            </a:r>
            <a:endParaRPr lang="en-US" dirty="0"/>
          </a:p>
        </p:txBody>
      </p:sp>
      <p:pic>
        <p:nvPicPr>
          <p:cNvPr id="3" name="Picture 2" descr="This graphic illustrates how disintermediation reduces prices to consumer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905000"/>
            <a:ext cx="7439873" cy="3581400"/>
          </a:xfrm>
          <a:prstGeom prst="rect">
            <a:avLst/>
          </a:prstGeom>
        </p:spPr>
      </p:pic>
    </p:spTree>
    <p:extLst>
      <p:ext uri="{BB962C8B-B14F-4D97-AF65-F5344CB8AC3E}">
        <p14:creationId xmlns:p14="http://schemas.microsoft.com/office/powerpoint/2010/main" val="1992263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Goods</a:t>
            </a:r>
            <a:endParaRPr lang="en-US" dirty="0"/>
          </a:p>
        </p:txBody>
      </p:sp>
      <p:sp>
        <p:nvSpPr>
          <p:cNvPr id="3" name="Content Placeholder 2"/>
          <p:cNvSpPr>
            <a:spLocks noGrp="1"/>
          </p:cNvSpPr>
          <p:nvPr>
            <p:ph idx="1"/>
          </p:nvPr>
        </p:nvSpPr>
        <p:spPr/>
        <p:txBody>
          <a:bodyPr/>
          <a:lstStyle/>
          <a:p>
            <a:r>
              <a:rPr lang="en-US" dirty="0" smtClean="0"/>
              <a:t>Goods that can be delivered over a digital network</a:t>
            </a:r>
          </a:p>
          <a:p>
            <a:r>
              <a:rPr lang="en-US" dirty="0" smtClean="0"/>
              <a:t>Cost of producing first unit is almost entire cost of product</a:t>
            </a:r>
          </a:p>
          <a:p>
            <a:r>
              <a:rPr lang="en-US" dirty="0" smtClean="0"/>
              <a:t>Costs of delivery over the Internet very low</a:t>
            </a:r>
          </a:p>
          <a:p>
            <a:r>
              <a:rPr lang="en-US" dirty="0" smtClean="0"/>
              <a:t>Marketing costs remain the same; pricing highly variable</a:t>
            </a:r>
          </a:p>
          <a:p>
            <a:r>
              <a:rPr lang="en-US" dirty="0" smtClean="0"/>
              <a:t>Industries with digital goods are undergoing revolutionary changes (publishers, record labels, etc.)</a:t>
            </a:r>
            <a:endParaRPr lang="en-US" dirty="0"/>
          </a:p>
        </p:txBody>
      </p:sp>
    </p:spTree>
    <p:extLst>
      <p:ext uri="{BB962C8B-B14F-4D97-AF65-F5344CB8AC3E}">
        <p14:creationId xmlns:p14="http://schemas.microsoft.com/office/powerpoint/2010/main" val="3065525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E-commerce</a:t>
            </a:r>
            <a:endParaRPr lang="en-US" dirty="0"/>
          </a:p>
        </p:txBody>
      </p:sp>
      <p:sp>
        <p:nvSpPr>
          <p:cNvPr id="3" name="Content Placeholder 2"/>
          <p:cNvSpPr>
            <a:spLocks noGrp="1"/>
          </p:cNvSpPr>
          <p:nvPr>
            <p:ph idx="1"/>
          </p:nvPr>
        </p:nvSpPr>
        <p:spPr/>
        <p:txBody>
          <a:bodyPr/>
          <a:lstStyle/>
          <a:p>
            <a:pPr>
              <a:defRPr/>
            </a:pPr>
            <a:r>
              <a:rPr lang="en-US" dirty="0">
                <a:cs typeface="ＭＳ Ｐゴシック" charset="0"/>
              </a:rPr>
              <a:t>Three major </a:t>
            </a:r>
            <a:r>
              <a:rPr lang="en-US" dirty="0" smtClean="0">
                <a:cs typeface="ＭＳ Ｐゴシック" charset="0"/>
              </a:rPr>
              <a:t>types</a:t>
            </a:r>
            <a:endParaRPr lang="en-US" dirty="0">
              <a:cs typeface="ＭＳ Ｐゴシック" charset="0"/>
            </a:endParaRPr>
          </a:p>
          <a:p>
            <a:pPr lvl="1">
              <a:defRPr/>
            </a:pPr>
            <a:r>
              <a:rPr lang="en-US" dirty="0"/>
              <a:t>Business-to-consumer (B2C)</a:t>
            </a:r>
          </a:p>
          <a:p>
            <a:pPr lvl="2">
              <a:defRPr/>
            </a:pPr>
            <a:r>
              <a:rPr lang="en-US" dirty="0"/>
              <a:t>Example: BarnesandNoble.com</a:t>
            </a:r>
          </a:p>
          <a:p>
            <a:pPr lvl="1">
              <a:defRPr/>
            </a:pPr>
            <a:r>
              <a:rPr lang="en-US" dirty="0"/>
              <a:t>Business-to-business (B2B)</a:t>
            </a:r>
          </a:p>
          <a:p>
            <a:pPr lvl="2">
              <a:defRPr/>
            </a:pPr>
            <a:r>
              <a:rPr lang="en-US" dirty="0"/>
              <a:t>Example: ChemConnect</a:t>
            </a:r>
          </a:p>
          <a:p>
            <a:pPr lvl="1">
              <a:defRPr/>
            </a:pPr>
            <a:r>
              <a:rPr lang="en-US" dirty="0"/>
              <a:t>Consumer-to-consumer (C2C)</a:t>
            </a:r>
          </a:p>
          <a:p>
            <a:pPr lvl="2">
              <a:defRPr/>
            </a:pPr>
            <a:r>
              <a:rPr lang="en-US" dirty="0"/>
              <a:t>Example: eBay</a:t>
            </a:r>
          </a:p>
          <a:p>
            <a:pPr>
              <a:defRPr/>
            </a:pPr>
            <a:r>
              <a:rPr lang="en-US" dirty="0">
                <a:cs typeface="ＭＳ Ｐゴシック" charset="0"/>
              </a:rPr>
              <a:t>E-commerce can be categorized by platform</a:t>
            </a:r>
          </a:p>
          <a:p>
            <a:pPr lvl="1">
              <a:defRPr/>
            </a:pPr>
            <a:r>
              <a:rPr lang="en-US" dirty="0"/>
              <a:t>Mobile commerce (m-commerce</a:t>
            </a:r>
            <a:r>
              <a:rPr lang="en-US" dirty="0" smtClean="0"/>
              <a:t>)</a:t>
            </a:r>
            <a:endParaRPr lang="en-US" dirty="0"/>
          </a:p>
        </p:txBody>
      </p:sp>
    </p:spTree>
    <p:extLst>
      <p:ext uri="{BB962C8B-B14F-4D97-AF65-F5344CB8AC3E}">
        <p14:creationId xmlns:p14="http://schemas.microsoft.com/office/powerpoint/2010/main" val="2943671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E-commerce Business Models</a:t>
            </a:r>
            <a:endParaRPr lang="en-US" dirty="0"/>
          </a:p>
        </p:txBody>
      </p:sp>
      <p:sp>
        <p:nvSpPr>
          <p:cNvPr id="3" name="Content Placeholder 2"/>
          <p:cNvSpPr>
            <a:spLocks noGrp="1"/>
          </p:cNvSpPr>
          <p:nvPr>
            <p:ph idx="1"/>
          </p:nvPr>
        </p:nvSpPr>
        <p:spPr/>
        <p:txBody>
          <a:bodyPr/>
          <a:lstStyle/>
          <a:p>
            <a:r>
              <a:rPr lang="en-US" dirty="0" smtClean="0"/>
              <a:t>Portal</a:t>
            </a:r>
          </a:p>
          <a:p>
            <a:r>
              <a:rPr lang="en-US" dirty="0" smtClean="0"/>
              <a:t>E-tailer</a:t>
            </a:r>
          </a:p>
          <a:p>
            <a:r>
              <a:rPr lang="en-US" dirty="0" smtClean="0"/>
              <a:t>Content provider</a:t>
            </a:r>
          </a:p>
          <a:p>
            <a:r>
              <a:rPr lang="en-US" dirty="0" smtClean="0"/>
              <a:t>Transaction broker</a:t>
            </a:r>
          </a:p>
          <a:p>
            <a:r>
              <a:rPr lang="en-US" dirty="0" smtClean="0"/>
              <a:t>Market creator</a:t>
            </a:r>
          </a:p>
          <a:p>
            <a:r>
              <a:rPr lang="en-US" dirty="0" smtClean="0"/>
              <a:t>Service provider</a:t>
            </a:r>
          </a:p>
          <a:p>
            <a:r>
              <a:rPr lang="en-US" dirty="0" smtClean="0"/>
              <a:t>Community provider</a:t>
            </a:r>
            <a:endParaRPr lang="en-US" dirty="0"/>
          </a:p>
        </p:txBody>
      </p:sp>
    </p:spTree>
    <p:extLst>
      <p:ext uri="{BB962C8B-B14F-4D97-AF65-F5344CB8AC3E}">
        <p14:creationId xmlns:p14="http://schemas.microsoft.com/office/powerpoint/2010/main" val="61830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E-commerce Revenue Models</a:t>
            </a:r>
            <a:endParaRPr lang="en-US" dirty="0"/>
          </a:p>
        </p:txBody>
      </p:sp>
      <p:sp>
        <p:nvSpPr>
          <p:cNvPr id="3" name="Content Placeholder 2"/>
          <p:cNvSpPr>
            <a:spLocks noGrp="1"/>
          </p:cNvSpPr>
          <p:nvPr>
            <p:ph idx="1"/>
          </p:nvPr>
        </p:nvSpPr>
        <p:spPr/>
        <p:txBody>
          <a:bodyPr/>
          <a:lstStyle/>
          <a:p>
            <a:r>
              <a:rPr lang="en-US" dirty="0" smtClean="0"/>
              <a:t>Advertising </a:t>
            </a:r>
          </a:p>
          <a:p>
            <a:r>
              <a:rPr lang="en-US" dirty="0" smtClean="0"/>
              <a:t>Sales </a:t>
            </a:r>
          </a:p>
          <a:p>
            <a:r>
              <a:rPr lang="en-US" dirty="0" smtClean="0"/>
              <a:t>Subscription</a:t>
            </a:r>
          </a:p>
          <a:p>
            <a:r>
              <a:rPr lang="en-US" dirty="0" smtClean="0"/>
              <a:t>Free/Freemium</a:t>
            </a:r>
          </a:p>
          <a:p>
            <a:r>
              <a:rPr lang="en-US" dirty="0" smtClean="0"/>
              <a:t>Transaction fee </a:t>
            </a:r>
          </a:p>
          <a:p>
            <a:r>
              <a:rPr lang="en-US" dirty="0" smtClean="0"/>
              <a:t>Affiliate</a:t>
            </a:r>
            <a:endParaRPr lang="en-US" dirty="0"/>
          </a:p>
        </p:txBody>
      </p:sp>
    </p:spTree>
    <p:extLst>
      <p:ext uri="{BB962C8B-B14F-4D97-AF65-F5344CB8AC3E}">
        <p14:creationId xmlns:p14="http://schemas.microsoft.com/office/powerpoint/2010/main" val="2750896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Has E-commerce Transformed Marketing?</a:t>
            </a:r>
            <a:endParaRPr lang="en-US" dirty="0"/>
          </a:p>
        </p:txBody>
      </p:sp>
      <p:sp>
        <p:nvSpPr>
          <p:cNvPr id="3" name="Content Placeholder 2"/>
          <p:cNvSpPr>
            <a:spLocks noGrp="1"/>
          </p:cNvSpPr>
          <p:nvPr>
            <p:ph idx="1"/>
          </p:nvPr>
        </p:nvSpPr>
        <p:spPr/>
        <p:txBody>
          <a:bodyPr/>
          <a:lstStyle/>
          <a:p>
            <a:r>
              <a:rPr lang="en-US" dirty="0" smtClean="0"/>
              <a:t>Internet provides new ways to identify and communicate with customers</a:t>
            </a:r>
          </a:p>
          <a:p>
            <a:r>
              <a:rPr lang="en-US" dirty="0" smtClean="0"/>
              <a:t>Long tail marketing</a:t>
            </a:r>
          </a:p>
          <a:p>
            <a:r>
              <a:rPr lang="en-US" dirty="0" smtClean="0"/>
              <a:t>Internet advertising formats</a:t>
            </a:r>
          </a:p>
          <a:p>
            <a:r>
              <a:rPr lang="en-US" dirty="0" smtClean="0"/>
              <a:t>Behavioral targeting</a:t>
            </a:r>
          </a:p>
          <a:p>
            <a:pPr lvl="1"/>
            <a:r>
              <a:rPr lang="en-US" dirty="0" smtClean="0"/>
              <a:t>Tracking online behavior of individuals</a:t>
            </a:r>
          </a:p>
          <a:p>
            <a:r>
              <a:rPr lang="en-US" dirty="0" smtClean="0"/>
              <a:t>Programmatic ad buying</a:t>
            </a:r>
          </a:p>
          <a:p>
            <a:r>
              <a:rPr lang="en-US" dirty="0" smtClean="0"/>
              <a:t>Native advertising</a:t>
            </a:r>
            <a:endParaRPr lang="en-US" dirty="0"/>
          </a:p>
        </p:txBody>
      </p:sp>
    </p:spTree>
    <p:extLst>
      <p:ext uri="{BB962C8B-B14F-4D97-AF65-F5344CB8AC3E}">
        <p14:creationId xmlns:p14="http://schemas.microsoft.com/office/powerpoint/2010/main" val="3470209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10.3: </a:t>
            </a:r>
            <a:r>
              <a:rPr lang="en-US" altLang="en-US" dirty="0" smtClean="0"/>
              <a:t>Website </a:t>
            </a:r>
            <a:r>
              <a:rPr lang="en-US" altLang="en-US" dirty="0"/>
              <a:t>Visitor </a:t>
            </a:r>
            <a:r>
              <a:rPr lang="en-US" altLang="en-US" dirty="0" smtClean="0"/>
              <a:t>Tracking</a:t>
            </a:r>
            <a:endParaRPr lang="en-US" dirty="0"/>
          </a:p>
        </p:txBody>
      </p:sp>
      <p:pic>
        <p:nvPicPr>
          <p:cNvPr id="3" name="Picture 2" descr="This graphic illustrates how clickstream tracking works and what the store can tell about the activities of a shopper on their Web sit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447800"/>
            <a:ext cx="7621271" cy="4495800"/>
          </a:xfrm>
          <a:prstGeom prst="rect">
            <a:avLst/>
          </a:prstGeom>
        </p:spPr>
      </p:pic>
    </p:spTree>
    <p:extLst>
      <p:ext uri="{BB962C8B-B14F-4D97-AF65-F5344CB8AC3E}">
        <p14:creationId xmlns:p14="http://schemas.microsoft.com/office/powerpoint/2010/main" val="471385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10.4: </a:t>
            </a:r>
            <a:r>
              <a:rPr lang="en-US" altLang="en-US" dirty="0" smtClean="0"/>
              <a:t>Website Personalization</a:t>
            </a:r>
            <a:endParaRPr lang="en-US" dirty="0"/>
          </a:p>
        </p:txBody>
      </p:sp>
      <p:pic>
        <p:nvPicPr>
          <p:cNvPr id="3" name="Picture 2" descr="This graphic illustrates some of the types of personalization that clickstream tracking can make possibl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990600"/>
            <a:ext cx="3657600" cy="5353481"/>
          </a:xfrm>
          <a:prstGeom prst="rect">
            <a:avLst/>
          </a:prstGeom>
        </p:spPr>
      </p:pic>
    </p:spTree>
    <p:extLst>
      <p:ext uri="{BB962C8B-B14F-4D97-AF65-F5344CB8AC3E}">
        <p14:creationId xmlns:p14="http://schemas.microsoft.com/office/powerpoint/2010/main" val="1716030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10.5: </a:t>
            </a:r>
            <a:r>
              <a:rPr lang="en-US" altLang="en-US" dirty="0"/>
              <a:t>How an Advertising </a:t>
            </a:r>
            <a:r>
              <a:rPr lang="en-US" altLang="en-US" dirty="0" smtClean="0"/>
              <a:t>Network Such as DoubleClick Works</a:t>
            </a:r>
            <a:endParaRPr lang="en-US" dirty="0"/>
          </a:p>
        </p:txBody>
      </p:sp>
      <p:pic>
        <p:nvPicPr>
          <p:cNvPr id="3" name="Picture 2" descr="This graphic illustrates how an advertising network wor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828800"/>
            <a:ext cx="6613584" cy="4272245"/>
          </a:xfrm>
          <a:prstGeom prst="rect">
            <a:avLst/>
          </a:prstGeom>
        </p:spPr>
      </p:pic>
    </p:spTree>
    <p:extLst>
      <p:ext uri="{BB962C8B-B14F-4D97-AF65-F5344CB8AC3E}">
        <p14:creationId xmlns:p14="http://schemas.microsoft.com/office/powerpoint/2010/main" val="2046154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E-commerce and Social Network Marketing (1 of 2)</a:t>
            </a:r>
            <a:endParaRPr lang="en-US" dirty="0"/>
          </a:p>
        </p:txBody>
      </p:sp>
      <p:sp>
        <p:nvSpPr>
          <p:cNvPr id="3" name="Content Placeholder 2"/>
          <p:cNvSpPr>
            <a:spLocks noGrp="1"/>
          </p:cNvSpPr>
          <p:nvPr>
            <p:ph idx="1"/>
          </p:nvPr>
        </p:nvSpPr>
        <p:spPr/>
        <p:txBody>
          <a:bodyPr/>
          <a:lstStyle/>
          <a:p>
            <a:r>
              <a:rPr lang="en-US" dirty="0" smtClean="0"/>
              <a:t>Social e-commerce based on digital social graph</a:t>
            </a:r>
          </a:p>
          <a:p>
            <a:r>
              <a:rPr lang="en-US" dirty="0" smtClean="0"/>
              <a:t>Features of social e-commerce driving its growth</a:t>
            </a:r>
          </a:p>
          <a:p>
            <a:pPr lvl="1"/>
            <a:r>
              <a:rPr lang="en-US" dirty="0" smtClean="0"/>
              <a:t>Newsfeed</a:t>
            </a:r>
          </a:p>
          <a:p>
            <a:pPr lvl="1"/>
            <a:r>
              <a:rPr lang="en-US" dirty="0" smtClean="0"/>
              <a:t>Timelines</a:t>
            </a:r>
          </a:p>
          <a:p>
            <a:pPr lvl="1"/>
            <a:r>
              <a:rPr lang="en-US" dirty="0" smtClean="0"/>
              <a:t>Social sign-on</a:t>
            </a:r>
          </a:p>
          <a:p>
            <a:pPr lvl="1"/>
            <a:r>
              <a:rPr lang="en-US" dirty="0" smtClean="0"/>
              <a:t>Collaborative shopping</a:t>
            </a:r>
          </a:p>
          <a:p>
            <a:pPr lvl="1"/>
            <a:r>
              <a:rPr lang="en-US" dirty="0" smtClean="0"/>
              <a:t>Network notification</a:t>
            </a:r>
          </a:p>
          <a:p>
            <a:pPr lvl="1"/>
            <a:r>
              <a:rPr lang="en-US" dirty="0" smtClean="0"/>
              <a:t>Social search (recommendations)</a:t>
            </a:r>
          </a:p>
          <a:p>
            <a:r>
              <a:rPr lang="en-US" altLang="en-US" dirty="0"/>
              <a:t>Social </a:t>
            </a:r>
            <a:r>
              <a:rPr lang="en-US" altLang="en-US" dirty="0" smtClean="0"/>
              <a:t>media </a:t>
            </a:r>
            <a:endParaRPr lang="en-US" altLang="en-US" dirty="0"/>
          </a:p>
          <a:p>
            <a:pPr lvl="1"/>
            <a:r>
              <a:rPr lang="en-US" altLang="en-US" dirty="0"/>
              <a:t>Fastest growing media for branding and </a:t>
            </a:r>
            <a:r>
              <a:rPr lang="en-US" altLang="en-US" dirty="0" smtClean="0"/>
              <a:t>marketing</a:t>
            </a:r>
            <a:endParaRPr lang="en-US" altLang="en-US" dirty="0"/>
          </a:p>
        </p:txBody>
      </p:sp>
    </p:spTree>
    <p:extLst>
      <p:ext uri="{BB962C8B-B14F-4D97-AF65-F5344CB8AC3E}">
        <p14:creationId xmlns:p14="http://schemas.microsoft.com/office/powerpoint/2010/main" val="3998609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arning Objectives"/>
          <p:cNvSpPr>
            <a:spLocks noGrp="1"/>
          </p:cNvSpPr>
          <p:nvPr>
            <p:ph type="title"/>
          </p:nvPr>
        </p:nvSpPr>
        <p:spPr/>
        <p:txBody>
          <a:bodyPr/>
          <a:lstStyle/>
          <a:p>
            <a:r>
              <a:rPr lang="en-US" b="1" dirty="0"/>
              <a:t>Learning </a:t>
            </a:r>
            <a:r>
              <a:rPr lang="en-US" b="1" dirty="0" smtClean="0"/>
              <a:t>Objectives</a:t>
            </a:r>
            <a:endParaRPr lang="en-US" b="1" dirty="0"/>
          </a:p>
        </p:txBody>
      </p:sp>
      <p:sp>
        <p:nvSpPr>
          <p:cNvPr id="3" name="Learning Objective List"/>
          <p:cNvSpPr>
            <a:spLocks noGrp="1"/>
          </p:cNvSpPr>
          <p:nvPr>
            <p:ph idx="1"/>
          </p:nvPr>
        </p:nvSpPr>
        <p:spPr/>
        <p:txBody>
          <a:bodyPr/>
          <a:lstStyle/>
          <a:p>
            <a:r>
              <a:rPr lang="en-US" b="1" dirty="0" smtClean="0">
                <a:solidFill>
                  <a:srgbClr val="007FA3"/>
                </a:solidFill>
              </a:rPr>
              <a:t>10-1</a:t>
            </a:r>
            <a:r>
              <a:rPr lang="en-US" dirty="0" smtClean="0"/>
              <a:t> </a:t>
            </a:r>
            <a:r>
              <a:rPr lang="en-US" dirty="0"/>
              <a:t>What are the unique features of e-commerce, digital markets, and </a:t>
            </a:r>
            <a:r>
              <a:rPr lang="en-US" dirty="0" smtClean="0"/>
              <a:t>digital goods?</a:t>
            </a:r>
          </a:p>
          <a:p>
            <a:r>
              <a:rPr lang="en-US" b="1" dirty="0" smtClean="0">
                <a:solidFill>
                  <a:srgbClr val="007FA3"/>
                </a:solidFill>
              </a:rPr>
              <a:t>10-2</a:t>
            </a:r>
            <a:r>
              <a:rPr lang="en-US" b="1" dirty="0" smtClean="0">
                <a:solidFill>
                  <a:schemeClr val="accent1"/>
                </a:solidFill>
              </a:rPr>
              <a:t> </a:t>
            </a:r>
            <a:r>
              <a:rPr lang="en-US" dirty="0"/>
              <a:t>What are the principal e-commerce business and revenue models</a:t>
            </a:r>
            <a:r>
              <a:rPr lang="en-US" dirty="0" smtClean="0"/>
              <a:t>?</a:t>
            </a:r>
          </a:p>
          <a:p>
            <a:r>
              <a:rPr lang="en-US" b="1" dirty="0" smtClean="0">
                <a:solidFill>
                  <a:srgbClr val="007FA3"/>
                </a:solidFill>
              </a:rPr>
              <a:t>10-3</a:t>
            </a:r>
            <a:r>
              <a:rPr lang="en-US" dirty="0" smtClean="0"/>
              <a:t> </a:t>
            </a:r>
            <a:r>
              <a:rPr lang="en-US" dirty="0"/>
              <a:t>How has e-commerce transformed marketing</a:t>
            </a:r>
            <a:r>
              <a:rPr lang="en-US" dirty="0" smtClean="0"/>
              <a:t>?</a:t>
            </a:r>
          </a:p>
          <a:p>
            <a:r>
              <a:rPr lang="en-US" b="1" dirty="0" smtClean="0">
                <a:solidFill>
                  <a:srgbClr val="007FA3"/>
                </a:solidFill>
              </a:rPr>
              <a:t>10-4</a:t>
            </a:r>
            <a:r>
              <a:rPr lang="en-US" dirty="0" smtClean="0"/>
              <a:t> </a:t>
            </a:r>
            <a:r>
              <a:rPr lang="en-US" dirty="0"/>
              <a:t>How has e-commerce affected business-to-business transactions</a:t>
            </a:r>
            <a:r>
              <a:rPr lang="en-US" dirty="0" smtClean="0"/>
              <a:t>?</a:t>
            </a:r>
          </a:p>
          <a:p>
            <a:r>
              <a:rPr lang="en-US" b="1" dirty="0" smtClean="0">
                <a:solidFill>
                  <a:srgbClr val="007FA3"/>
                </a:solidFill>
              </a:rPr>
              <a:t>10-5</a:t>
            </a:r>
            <a:r>
              <a:rPr lang="en-US" dirty="0" smtClean="0"/>
              <a:t> </a:t>
            </a:r>
            <a:r>
              <a:rPr lang="en-US" dirty="0"/>
              <a:t>What is the role of m-commerce in business, and what are the </a:t>
            </a:r>
            <a:r>
              <a:rPr lang="en-US" dirty="0" smtClean="0"/>
              <a:t>most important </a:t>
            </a:r>
            <a:r>
              <a:rPr lang="en-US" dirty="0"/>
              <a:t>m-commerce applications</a:t>
            </a:r>
            <a:r>
              <a:rPr lang="en-US" dirty="0" smtClean="0"/>
              <a:t>?</a:t>
            </a:r>
            <a:endParaRPr lang="en-US" dirty="0"/>
          </a:p>
          <a:p>
            <a:r>
              <a:rPr lang="en-US" b="1" dirty="0" smtClean="0">
                <a:solidFill>
                  <a:srgbClr val="007FA3"/>
                </a:solidFill>
              </a:rPr>
              <a:t>10-6</a:t>
            </a:r>
            <a:r>
              <a:rPr lang="en-US" dirty="0" smtClean="0"/>
              <a:t> </a:t>
            </a:r>
            <a:r>
              <a:rPr lang="en-US" dirty="0"/>
              <a:t>What issues must be addressed when building an e-commerce presence</a:t>
            </a:r>
            <a:r>
              <a:rPr lang="en-US" dirty="0" smtClean="0"/>
              <a:t>?</a:t>
            </a:r>
            <a:endParaRPr lang="en-US" dirty="0"/>
          </a:p>
        </p:txBody>
      </p:sp>
    </p:spTree>
    <p:extLst>
      <p:ext uri="{BB962C8B-B14F-4D97-AF65-F5344CB8AC3E}">
        <p14:creationId xmlns:p14="http://schemas.microsoft.com/office/powerpoint/2010/main" val="4260879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E-commerce and Social Network Marketing (2 of 2)</a:t>
            </a:r>
            <a:endParaRPr lang="en-US" dirty="0"/>
          </a:p>
        </p:txBody>
      </p:sp>
      <p:sp>
        <p:nvSpPr>
          <p:cNvPr id="3" name="Content Placeholder 2"/>
          <p:cNvSpPr>
            <a:spLocks noGrp="1"/>
          </p:cNvSpPr>
          <p:nvPr>
            <p:ph idx="1"/>
          </p:nvPr>
        </p:nvSpPr>
        <p:spPr/>
        <p:txBody>
          <a:bodyPr/>
          <a:lstStyle/>
          <a:p>
            <a:r>
              <a:rPr lang="en-US" altLang="en-US" dirty="0" smtClean="0"/>
              <a:t>Social network marketing</a:t>
            </a:r>
          </a:p>
          <a:p>
            <a:pPr lvl="1"/>
            <a:r>
              <a:rPr lang="en-US" altLang="en-US" dirty="0" smtClean="0"/>
              <a:t>Seeks to leverage individuals’ influence over others</a:t>
            </a:r>
          </a:p>
          <a:p>
            <a:pPr lvl="1"/>
            <a:r>
              <a:rPr lang="en-US" altLang="en-US" dirty="0" smtClean="0"/>
              <a:t>Targeting a social network of people sharing interests and advice</a:t>
            </a:r>
          </a:p>
          <a:p>
            <a:pPr lvl="1"/>
            <a:r>
              <a:rPr lang="en-US" altLang="en-US" dirty="0" smtClean="0"/>
              <a:t>Facebook</a:t>
            </a:r>
            <a:r>
              <a:rPr lang="en-US" altLang="ja-JP" dirty="0" smtClean="0"/>
              <a:t>’s </a:t>
            </a:r>
            <a:r>
              <a:rPr lang="ja-JP" altLang="en-US" dirty="0" smtClean="0"/>
              <a:t>“</a:t>
            </a:r>
            <a:r>
              <a:rPr lang="en-US" altLang="ja-JP" dirty="0" smtClean="0"/>
              <a:t>Like” button</a:t>
            </a:r>
          </a:p>
          <a:p>
            <a:pPr lvl="1"/>
            <a:r>
              <a:rPr lang="en-US" altLang="en-US" dirty="0" smtClean="0"/>
              <a:t>Social networks have huge audiences</a:t>
            </a:r>
          </a:p>
          <a:p>
            <a:pPr>
              <a:defRPr/>
            </a:pPr>
            <a:r>
              <a:rPr lang="en-US" dirty="0"/>
              <a:t>Social shopping sites</a:t>
            </a:r>
          </a:p>
          <a:p>
            <a:pPr>
              <a:defRPr/>
            </a:pPr>
            <a:r>
              <a:rPr lang="en-US" dirty="0"/>
              <a:t>Wisdom of crowds </a:t>
            </a:r>
          </a:p>
          <a:p>
            <a:pPr>
              <a:defRPr/>
            </a:pPr>
            <a:r>
              <a:rPr lang="en-US" dirty="0" smtClean="0"/>
              <a:t>Crowdsourcing</a:t>
            </a:r>
            <a:endParaRPr lang="en-US" altLang="en-US" dirty="0"/>
          </a:p>
        </p:txBody>
      </p:sp>
    </p:spTree>
    <p:extLst>
      <p:ext uri="{BB962C8B-B14F-4D97-AF65-F5344CB8AC3E}">
        <p14:creationId xmlns:p14="http://schemas.microsoft.com/office/powerpoint/2010/main" val="2898138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Session: Technology: Getting Social with Customers</a:t>
            </a:r>
            <a:endParaRPr lang="en-US" dirty="0"/>
          </a:p>
        </p:txBody>
      </p:sp>
      <p:sp>
        <p:nvSpPr>
          <p:cNvPr id="3" name="Content Placeholder 2"/>
          <p:cNvSpPr>
            <a:spLocks noGrp="1"/>
          </p:cNvSpPr>
          <p:nvPr>
            <p:ph idx="1"/>
          </p:nvPr>
        </p:nvSpPr>
        <p:spPr/>
        <p:txBody>
          <a:bodyPr/>
          <a:lstStyle/>
          <a:p>
            <a:r>
              <a:rPr lang="en-US" dirty="0" smtClean="0"/>
              <a:t>Class discussion</a:t>
            </a:r>
          </a:p>
          <a:p>
            <a:pPr lvl="1"/>
            <a:r>
              <a:rPr lang="en-US" dirty="0"/>
              <a:t>Assess the management, organization, and </a:t>
            </a:r>
            <a:r>
              <a:rPr lang="en-US" dirty="0" smtClean="0"/>
              <a:t>technology issues </a:t>
            </a:r>
            <a:r>
              <a:rPr lang="en-US" dirty="0"/>
              <a:t>for using social media technology </a:t>
            </a:r>
            <a:r>
              <a:rPr lang="en-US" dirty="0" smtClean="0"/>
              <a:t>to engage </a:t>
            </a:r>
            <a:r>
              <a:rPr lang="en-US" dirty="0"/>
              <a:t>with customers.</a:t>
            </a:r>
          </a:p>
          <a:p>
            <a:pPr lvl="1"/>
            <a:r>
              <a:rPr lang="en-US" dirty="0" smtClean="0"/>
              <a:t>What </a:t>
            </a:r>
            <a:r>
              <a:rPr lang="en-US" dirty="0"/>
              <a:t>are the advantages and disadvantages </a:t>
            </a:r>
            <a:r>
              <a:rPr lang="en-US" dirty="0" smtClean="0"/>
              <a:t>of using </a:t>
            </a:r>
            <a:r>
              <a:rPr lang="en-US" dirty="0"/>
              <a:t>social media for advertising, brand building</a:t>
            </a:r>
            <a:r>
              <a:rPr lang="en-US" dirty="0" smtClean="0"/>
              <a:t>, market </a:t>
            </a:r>
            <a:r>
              <a:rPr lang="en-US" dirty="0"/>
              <a:t>research, and customer service</a:t>
            </a:r>
            <a:r>
              <a:rPr lang="en-US" dirty="0" smtClean="0"/>
              <a:t>?</a:t>
            </a:r>
          </a:p>
          <a:p>
            <a:pPr lvl="1"/>
            <a:r>
              <a:rPr lang="en-US" dirty="0"/>
              <a:t>Give an example of a business decision in </a:t>
            </a:r>
            <a:r>
              <a:rPr lang="en-US" dirty="0" smtClean="0"/>
              <a:t>this case </a:t>
            </a:r>
            <a:r>
              <a:rPr lang="en-US" dirty="0"/>
              <a:t>study that was facilitated by using </a:t>
            </a:r>
            <a:r>
              <a:rPr lang="en-US" dirty="0" smtClean="0"/>
              <a:t>social media </a:t>
            </a:r>
            <a:r>
              <a:rPr lang="en-US" dirty="0"/>
              <a:t>to interact with customers.</a:t>
            </a:r>
          </a:p>
          <a:p>
            <a:pPr lvl="1"/>
            <a:r>
              <a:rPr lang="en-US" dirty="0" smtClean="0"/>
              <a:t>Should </a:t>
            </a:r>
            <a:r>
              <a:rPr lang="en-US" dirty="0"/>
              <a:t>all companies use social media </a:t>
            </a:r>
            <a:r>
              <a:rPr lang="en-US" dirty="0" smtClean="0"/>
              <a:t>technology for </a:t>
            </a:r>
            <a:r>
              <a:rPr lang="en-US" dirty="0"/>
              <a:t>customer service and marketing? Why or </a:t>
            </a:r>
            <a:r>
              <a:rPr lang="en-US" dirty="0" smtClean="0"/>
              <a:t>why not</a:t>
            </a:r>
            <a:r>
              <a:rPr lang="en-US" dirty="0"/>
              <a:t>? What kinds of companies are best suited </a:t>
            </a:r>
            <a:r>
              <a:rPr lang="en-US" dirty="0" smtClean="0"/>
              <a:t>to use </a:t>
            </a:r>
            <a:r>
              <a:rPr lang="en-US" dirty="0"/>
              <a:t>these platforms?</a:t>
            </a:r>
          </a:p>
        </p:txBody>
      </p:sp>
    </p:spTree>
    <p:extLst>
      <p:ext uri="{BB962C8B-B14F-4D97-AF65-F5344CB8AC3E}">
        <p14:creationId xmlns:p14="http://schemas.microsoft.com/office/powerpoint/2010/main" val="3712872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Has E-commerce Affected Business-to Business Transactions?</a:t>
            </a:r>
            <a:endParaRPr lang="en-US" dirty="0"/>
          </a:p>
        </p:txBody>
      </p:sp>
      <p:sp>
        <p:nvSpPr>
          <p:cNvPr id="3" name="Content Placeholder 2"/>
          <p:cNvSpPr>
            <a:spLocks noGrp="1"/>
          </p:cNvSpPr>
          <p:nvPr>
            <p:ph idx="1"/>
          </p:nvPr>
        </p:nvSpPr>
        <p:spPr/>
        <p:txBody>
          <a:bodyPr/>
          <a:lstStyle/>
          <a:p>
            <a:r>
              <a:rPr lang="en-US" dirty="0" smtClean="0"/>
              <a:t>U.S. B2B trade in 2015 is $14.6 trillion</a:t>
            </a:r>
          </a:p>
          <a:p>
            <a:pPr lvl="1"/>
            <a:r>
              <a:rPr lang="en-US" dirty="0" smtClean="0"/>
              <a:t>U.S. B2B e-commerce in 2015 is $6.2 trillion</a:t>
            </a:r>
          </a:p>
          <a:p>
            <a:r>
              <a:rPr lang="en-US" dirty="0" smtClean="0"/>
              <a:t>Internet and networking helps automate procurement</a:t>
            </a:r>
          </a:p>
          <a:p>
            <a:r>
              <a:rPr lang="en-US" dirty="0" smtClean="0"/>
              <a:t>Variety of Internet-enabled technologies used in B2B</a:t>
            </a:r>
          </a:p>
          <a:p>
            <a:pPr lvl="1"/>
            <a:r>
              <a:rPr lang="en-US" dirty="0" smtClean="0"/>
              <a:t>Electronic data interchange (EDI)</a:t>
            </a:r>
          </a:p>
          <a:p>
            <a:pPr lvl="1"/>
            <a:r>
              <a:rPr lang="en-US" dirty="0" smtClean="0"/>
              <a:t>Private industrial networks (private exchanges)</a:t>
            </a:r>
          </a:p>
          <a:p>
            <a:pPr lvl="1"/>
            <a:r>
              <a:rPr lang="en-US" dirty="0" smtClean="0"/>
              <a:t>Net marketplaces</a:t>
            </a:r>
          </a:p>
          <a:p>
            <a:pPr lvl="1"/>
            <a:r>
              <a:rPr lang="en-US" dirty="0" smtClean="0"/>
              <a:t>Exchanges</a:t>
            </a:r>
            <a:endParaRPr lang="en-US" dirty="0"/>
          </a:p>
        </p:txBody>
      </p:sp>
    </p:spTree>
    <p:extLst>
      <p:ext uri="{BB962C8B-B14F-4D97-AF65-F5344CB8AC3E}">
        <p14:creationId xmlns:p14="http://schemas.microsoft.com/office/powerpoint/2010/main" val="3606195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 Data Interchange (EDI)</a:t>
            </a:r>
            <a:endParaRPr lang="en-US" dirty="0"/>
          </a:p>
        </p:txBody>
      </p:sp>
      <p:sp>
        <p:nvSpPr>
          <p:cNvPr id="3" name="Content Placeholder 2"/>
          <p:cNvSpPr>
            <a:spLocks noGrp="1"/>
          </p:cNvSpPr>
          <p:nvPr>
            <p:ph idx="1"/>
          </p:nvPr>
        </p:nvSpPr>
        <p:spPr/>
        <p:txBody>
          <a:bodyPr/>
          <a:lstStyle/>
          <a:p>
            <a:r>
              <a:rPr lang="en-US" dirty="0" smtClean="0"/>
              <a:t>Computer-to-computer exchange of standard transactions such as invoices, purchase orders</a:t>
            </a:r>
          </a:p>
          <a:p>
            <a:r>
              <a:rPr lang="en-US" dirty="0" smtClean="0"/>
              <a:t>Major industries have EDI standards </a:t>
            </a:r>
          </a:p>
          <a:p>
            <a:pPr lvl="1"/>
            <a:r>
              <a:rPr lang="en-US" dirty="0" smtClean="0"/>
              <a:t>Define structure and information fields of electronic documents</a:t>
            </a:r>
          </a:p>
          <a:p>
            <a:r>
              <a:rPr lang="en-US" dirty="0" smtClean="0"/>
              <a:t>More companies are moving toward web-enabled private networks </a:t>
            </a:r>
          </a:p>
          <a:p>
            <a:pPr lvl="1"/>
            <a:r>
              <a:rPr lang="en-US" dirty="0" smtClean="0"/>
              <a:t>Allow them to link to a wider variety of firms than EDI allows</a:t>
            </a:r>
          </a:p>
          <a:p>
            <a:pPr lvl="1"/>
            <a:r>
              <a:rPr lang="en-US" dirty="0" smtClean="0"/>
              <a:t>Enable sharing a wider range of information</a:t>
            </a:r>
            <a:endParaRPr lang="en-US" dirty="0"/>
          </a:p>
        </p:txBody>
      </p:sp>
    </p:spTree>
    <p:extLst>
      <p:ext uri="{BB962C8B-B14F-4D97-AF65-F5344CB8AC3E}">
        <p14:creationId xmlns:p14="http://schemas.microsoft.com/office/powerpoint/2010/main" val="164254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10.6: </a:t>
            </a:r>
            <a:r>
              <a:rPr lang="en-US" altLang="en-US" dirty="0"/>
              <a:t>Electronic Data </a:t>
            </a:r>
            <a:r>
              <a:rPr lang="en-US" altLang="en-US" dirty="0" smtClean="0"/>
              <a:t>Interchange</a:t>
            </a:r>
            <a:endParaRPr lang="en-US" dirty="0"/>
          </a:p>
        </p:txBody>
      </p:sp>
      <p:pic>
        <p:nvPicPr>
          <p:cNvPr id="3" name="Picture 2" descr="This graphic illustrates EDI is still widely used but it has limita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362200"/>
            <a:ext cx="7610130" cy="1905000"/>
          </a:xfrm>
          <a:prstGeom prst="rect">
            <a:avLst/>
          </a:prstGeom>
        </p:spPr>
      </p:pic>
    </p:spTree>
    <p:extLst>
      <p:ext uri="{BB962C8B-B14F-4D97-AF65-F5344CB8AC3E}">
        <p14:creationId xmlns:p14="http://schemas.microsoft.com/office/powerpoint/2010/main" val="506117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Ways of B2B Buying and Selling</a:t>
            </a:r>
            <a:endParaRPr lang="en-US" dirty="0"/>
          </a:p>
        </p:txBody>
      </p:sp>
      <p:sp>
        <p:nvSpPr>
          <p:cNvPr id="5" name="Content Placeholder 4"/>
          <p:cNvSpPr>
            <a:spLocks noGrp="1"/>
          </p:cNvSpPr>
          <p:nvPr>
            <p:ph idx="1"/>
          </p:nvPr>
        </p:nvSpPr>
        <p:spPr/>
        <p:txBody>
          <a:bodyPr/>
          <a:lstStyle/>
          <a:p>
            <a:r>
              <a:rPr lang="en-US" dirty="0" smtClean="0"/>
              <a:t>Private industrial networks</a:t>
            </a:r>
          </a:p>
          <a:p>
            <a:pPr lvl="1"/>
            <a:r>
              <a:rPr lang="en-US" dirty="0" smtClean="0"/>
              <a:t>Private exchanges</a:t>
            </a:r>
          </a:p>
          <a:p>
            <a:pPr lvl="1"/>
            <a:r>
              <a:rPr lang="en-US" dirty="0" smtClean="0"/>
              <a:t>Large firm using a secure website to link to suppliers and partners</a:t>
            </a:r>
          </a:p>
          <a:p>
            <a:r>
              <a:rPr lang="en-US" dirty="0" smtClean="0"/>
              <a:t>Net marketplaces (e-hubs)</a:t>
            </a:r>
          </a:p>
          <a:p>
            <a:pPr lvl="1"/>
            <a:r>
              <a:rPr lang="en-US" dirty="0" smtClean="0"/>
              <a:t>Single digital marketplace for many buyers and sellers</a:t>
            </a:r>
          </a:p>
          <a:p>
            <a:pPr lvl="1">
              <a:defRPr/>
            </a:pPr>
            <a:r>
              <a:rPr lang="en-US" dirty="0"/>
              <a:t>May focus on direct or indirect goods</a:t>
            </a:r>
          </a:p>
          <a:p>
            <a:pPr lvl="1">
              <a:defRPr/>
            </a:pPr>
            <a:r>
              <a:rPr lang="en-US" dirty="0"/>
              <a:t>May be vertical or horizontal marketplaces</a:t>
            </a:r>
          </a:p>
          <a:p>
            <a:r>
              <a:rPr lang="en-US" dirty="0" smtClean="0"/>
              <a:t>Exchanges</a:t>
            </a:r>
          </a:p>
          <a:p>
            <a:pPr lvl="1"/>
            <a:r>
              <a:rPr lang="en-US" dirty="0" smtClean="0"/>
              <a:t>Independently owned third-party Net marketplaces for spot purchasing	</a:t>
            </a:r>
            <a:endParaRPr lang="en-US" dirty="0"/>
          </a:p>
        </p:txBody>
      </p:sp>
    </p:spTree>
    <p:extLst>
      <p:ext uri="{BB962C8B-B14F-4D97-AF65-F5344CB8AC3E}">
        <p14:creationId xmlns:p14="http://schemas.microsoft.com/office/powerpoint/2010/main" val="3800173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10.7: </a:t>
            </a:r>
            <a:r>
              <a:rPr lang="en-US" altLang="en-US" dirty="0"/>
              <a:t>A Private Industrial </a:t>
            </a:r>
            <a:r>
              <a:rPr lang="en-US" altLang="en-US" dirty="0" smtClean="0"/>
              <a:t>Network</a:t>
            </a:r>
            <a:endParaRPr lang="en-US" dirty="0"/>
          </a:p>
        </p:txBody>
      </p:sp>
      <p:pic>
        <p:nvPicPr>
          <p:cNvPr id="3" name="Picture 2" descr="This graphic illustrates a private industrial network, and how it can link to both suppliers and distributor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447800"/>
            <a:ext cx="6096000" cy="4574439"/>
          </a:xfrm>
          <a:prstGeom prst="rect">
            <a:avLst/>
          </a:prstGeom>
        </p:spPr>
      </p:pic>
    </p:spTree>
    <p:extLst>
      <p:ext uri="{BB962C8B-B14F-4D97-AF65-F5344CB8AC3E}">
        <p14:creationId xmlns:p14="http://schemas.microsoft.com/office/powerpoint/2010/main" val="3409180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10.8: </a:t>
            </a:r>
            <a:r>
              <a:rPr lang="en-US" dirty="0">
                <a:effectLst>
                  <a:outerShdw blurRad="38100" dist="38100" dir="2700000" algn="tl">
                    <a:srgbClr val="C0C0C0"/>
                  </a:outerShdw>
                </a:effectLst>
              </a:rPr>
              <a:t>A Net </a:t>
            </a:r>
            <a:r>
              <a:rPr lang="en-US" dirty="0" smtClean="0">
                <a:effectLst>
                  <a:outerShdw blurRad="38100" dist="38100" dir="2700000" algn="tl">
                    <a:srgbClr val="C0C0C0"/>
                  </a:outerShdw>
                </a:effectLst>
              </a:rPr>
              <a:t>Marketplace</a:t>
            </a:r>
            <a:endParaRPr lang="en-US" dirty="0"/>
          </a:p>
        </p:txBody>
      </p:sp>
      <p:pic>
        <p:nvPicPr>
          <p:cNvPr id="3" name="Picture 2" descr="This graphic illustrates a net marketplace, and the functions that it can provide to participants in managing their transaction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371600"/>
            <a:ext cx="6183385" cy="4648200"/>
          </a:xfrm>
          <a:prstGeom prst="rect">
            <a:avLst/>
          </a:prstGeom>
        </p:spPr>
      </p:pic>
    </p:spTree>
    <p:extLst>
      <p:ext uri="{BB962C8B-B14F-4D97-AF65-F5344CB8AC3E}">
        <p14:creationId xmlns:p14="http://schemas.microsoft.com/office/powerpoint/2010/main" val="579367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US" dirty="0" smtClean="0"/>
              <a:t>What Is the Role of M-commerce in Business, and What Are the Most Important M-commerce Applications?</a:t>
            </a:r>
            <a:endParaRPr lang="en-US" dirty="0"/>
          </a:p>
        </p:txBody>
      </p:sp>
      <p:sp>
        <p:nvSpPr>
          <p:cNvPr id="3" name="Content Placeholder 2"/>
          <p:cNvSpPr>
            <a:spLocks noGrp="1"/>
          </p:cNvSpPr>
          <p:nvPr>
            <p:ph idx="1"/>
          </p:nvPr>
        </p:nvSpPr>
        <p:spPr>
          <a:xfrm>
            <a:off x="457200" y="2209800"/>
            <a:ext cx="8229600" cy="3916363"/>
          </a:xfrm>
        </p:spPr>
        <p:txBody>
          <a:bodyPr/>
          <a:lstStyle/>
          <a:p>
            <a:r>
              <a:rPr lang="en-US" dirty="0" smtClean="0"/>
              <a:t>M-commerce in 2017 is 37 percent of all e-commerce</a:t>
            </a:r>
          </a:p>
          <a:p>
            <a:r>
              <a:rPr lang="en-US" dirty="0" smtClean="0"/>
              <a:t>Fastest growing form of e-commerce</a:t>
            </a:r>
          </a:p>
          <a:p>
            <a:pPr lvl="2"/>
            <a:r>
              <a:rPr lang="en-US" dirty="0" smtClean="0"/>
              <a:t>Some areas growing at 50 percent or more</a:t>
            </a:r>
          </a:p>
          <a:p>
            <a:r>
              <a:rPr lang="en-US" dirty="0" smtClean="0"/>
              <a:t>Main areas of growth </a:t>
            </a:r>
          </a:p>
          <a:p>
            <a:pPr lvl="1"/>
            <a:r>
              <a:rPr lang="en-US" dirty="0" smtClean="0"/>
              <a:t>Mass market retailing (Amazon, eBay, etc.)</a:t>
            </a:r>
          </a:p>
          <a:p>
            <a:pPr lvl="1"/>
            <a:r>
              <a:rPr lang="en-US" dirty="0" smtClean="0"/>
              <a:t>Sales of digital content (music, TV, etc.)</a:t>
            </a:r>
          </a:p>
          <a:p>
            <a:pPr lvl="1"/>
            <a:r>
              <a:rPr lang="en-US" dirty="0" smtClean="0"/>
              <a:t>In-app sales to mobile devices</a:t>
            </a:r>
            <a:endParaRPr lang="en-US" dirty="0"/>
          </a:p>
        </p:txBody>
      </p:sp>
    </p:spTree>
    <p:extLst>
      <p:ext uri="{BB962C8B-B14F-4D97-AF65-F5344CB8AC3E}">
        <p14:creationId xmlns:p14="http://schemas.microsoft.com/office/powerpoint/2010/main" val="4141045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10.9: </a:t>
            </a:r>
            <a:r>
              <a:rPr lang="en-US" altLang="en-US" dirty="0" smtClean="0"/>
              <a:t>Mobile Retail Commerce Revenues</a:t>
            </a:r>
            <a:endParaRPr lang="en-US" dirty="0"/>
          </a:p>
        </p:txBody>
      </p:sp>
      <p:pic>
        <p:nvPicPr>
          <p:cNvPr id="3" name="Picture 2" descr="This graph illustrates the surging growth of m-commerce sales from today to 20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752600"/>
            <a:ext cx="6916470" cy="4265521"/>
          </a:xfrm>
          <a:prstGeom prst="rect">
            <a:avLst/>
          </a:prstGeom>
        </p:spPr>
      </p:pic>
    </p:spTree>
    <p:extLst>
      <p:ext uri="{BB962C8B-B14F-4D97-AF65-F5344CB8AC3E}">
        <p14:creationId xmlns:p14="http://schemas.microsoft.com/office/powerpoint/2010/main" val="2673970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Cases</a:t>
            </a:r>
            <a:endParaRPr lang="en-US" dirty="0"/>
          </a:p>
        </p:txBody>
      </p:sp>
      <p:sp>
        <p:nvSpPr>
          <p:cNvPr id="3" name="Content Placeholder 2"/>
          <p:cNvSpPr>
            <a:spLocks noGrp="1"/>
          </p:cNvSpPr>
          <p:nvPr>
            <p:ph idx="1"/>
          </p:nvPr>
        </p:nvSpPr>
        <p:spPr/>
        <p:txBody>
          <a:bodyPr/>
          <a:lstStyle/>
          <a:p>
            <a:r>
              <a:rPr lang="en-US" dirty="0" smtClean="0"/>
              <a:t>Case 1: </a:t>
            </a:r>
            <a:r>
              <a:rPr lang="en-US" dirty="0"/>
              <a:t>Walmart Takes on Amazon: A Battle of IT and Management Systems</a:t>
            </a:r>
            <a:endParaRPr lang="en-US" dirty="0" smtClean="0"/>
          </a:p>
          <a:p>
            <a:r>
              <a:rPr lang="en-US" dirty="0" smtClean="0"/>
              <a:t>Case 2: </a:t>
            </a:r>
            <a:r>
              <a:rPr lang="en-US" dirty="0"/>
              <a:t>Groupon: Deals Galore</a:t>
            </a:r>
            <a:endParaRPr lang="en-US" dirty="0" smtClean="0"/>
          </a:p>
          <a:p>
            <a:r>
              <a:rPr lang="en-US" dirty="0"/>
              <a:t>Case </a:t>
            </a:r>
            <a:r>
              <a:rPr lang="en-US" dirty="0" smtClean="0"/>
              <a:t>3: </a:t>
            </a:r>
            <a:r>
              <a:rPr lang="en-US" dirty="0"/>
              <a:t>Etsy: A Marketplace and Community</a:t>
            </a:r>
            <a:endParaRPr lang="en-US" dirty="0" smtClean="0"/>
          </a:p>
          <a:p>
            <a:r>
              <a:rPr lang="en-US" i="1" dirty="0" smtClean="0"/>
              <a:t>Instructional Video 1: </a:t>
            </a:r>
            <a:r>
              <a:rPr lang="en-US" i="1" dirty="0"/>
              <a:t>Walmart’s E-commerce Fulfillment Center Network</a:t>
            </a:r>
            <a:endParaRPr lang="en-US" i="1" dirty="0" smtClean="0"/>
          </a:p>
          <a:p>
            <a:r>
              <a:rPr lang="en-US" i="1" dirty="0"/>
              <a:t>Instructional Video </a:t>
            </a:r>
            <a:r>
              <a:rPr lang="en-US" i="1" dirty="0" smtClean="0"/>
              <a:t>2: </a:t>
            </a:r>
            <a:r>
              <a:rPr lang="en-US" i="1" dirty="0"/>
              <a:t>Behind the Scenes of an Amazon </a:t>
            </a:r>
            <a:r>
              <a:rPr lang="en-US" i="1" dirty="0" smtClean="0"/>
              <a:t>Warehouse</a:t>
            </a:r>
            <a:endParaRPr lang="en-US" i="1" dirty="0"/>
          </a:p>
        </p:txBody>
      </p:sp>
    </p:spTree>
    <p:extLst>
      <p:ext uri="{BB962C8B-B14F-4D97-AF65-F5344CB8AC3E}">
        <p14:creationId xmlns:p14="http://schemas.microsoft.com/office/powerpoint/2010/main" val="2792165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Location-Based Services and Applications</a:t>
            </a:r>
            <a:endParaRPr lang="en-US" dirty="0"/>
          </a:p>
        </p:txBody>
      </p:sp>
      <p:sp>
        <p:nvSpPr>
          <p:cNvPr id="3" name="Content Placeholder 2"/>
          <p:cNvSpPr>
            <a:spLocks noGrp="1"/>
          </p:cNvSpPr>
          <p:nvPr>
            <p:ph idx="1"/>
          </p:nvPr>
        </p:nvSpPr>
        <p:spPr/>
        <p:txBody>
          <a:bodyPr/>
          <a:lstStyle/>
          <a:p>
            <a:r>
              <a:rPr lang="en-US" dirty="0" smtClean="0"/>
              <a:t>Used by 74 percent of smartphone owners</a:t>
            </a:r>
          </a:p>
          <a:p>
            <a:r>
              <a:rPr lang="en-US" dirty="0" smtClean="0"/>
              <a:t>Based on GPS map services</a:t>
            </a:r>
          </a:p>
          <a:p>
            <a:r>
              <a:rPr lang="en-US" dirty="0" smtClean="0"/>
              <a:t>Geosocial services</a:t>
            </a:r>
          </a:p>
          <a:p>
            <a:pPr lvl="1"/>
            <a:r>
              <a:rPr lang="en-US" dirty="0" smtClean="0"/>
              <a:t>Where friends are </a:t>
            </a:r>
          </a:p>
          <a:p>
            <a:r>
              <a:rPr lang="en-US" dirty="0" smtClean="0"/>
              <a:t>Geoadvertising</a:t>
            </a:r>
          </a:p>
          <a:p>
            <a:pPr lvl="1"/>
            <a:r>
              <a:rPr lang="en-US" dirty="0" smtClean="0"/>
              <a:t>What shops are nearby</a:t>
            </a:r>
          </a:p>
          <a:p>
            <a:r>
              <a:rPr lang="en-US" dirty="0" smtClean="0"/>
              <a:t>Geoinformation services</a:t>
            </a:r>
          </a:p>
          <a:p>
            <a:pPr lvl="1"/>
            <a:r>
              <a:rPr lang="en-US" dirty="0" smtClean="0"/>
              <a:t>Price of house you are passing</a:t>
            </a:r>
            <a:endParaRPr lang="en-US" dirty="0"/>
          </a:p>
        </p:txBody>
      </p:sp>
    </p:spTree>
    <p:extLst>
      <p:ext uri="{BB962C8B-B14F-4D97-AF65-F5344CB8AC3E}">
        <p14:creationId xmlns:p14="http://schemas.microsoft.com/office/powerpoint/2010/main" val="2980601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Session: Organizations: Can Instacart Deliver?</a:t>
            </a:r>
            <a:endParaRPr lang="en-US" dirty="0"/>
          </a:p>
        </p:txBody>
      </p:sp>
      <p:sp>
        <p:nvSpPr>
          <p:cNvPr id="3" name="Content Placeholder 2"/>
          <p:cNvSpPr>
            <a:spLocks noGrp="1"/>
          </p:cNvSpPr>
          <p:nvPr>
            <p:ph idx="1"/>
          </p:nvPr>
        </p:nvSpPr>
        <p:spPr/>
        <p:txBody>
          <a:bodyPr/>
          <a:lstStyle/>
          <a:p>
            <a:r>
              <a:rPr lang="en-US" dirty="0" smtClean="0"/>
              <a:t>Class discussion</a:t>
            </a:r>
          </a:p>
          <a:p>
            <a:pPr lvl="1"/>
            <a:r>
              <a:rPr lang="en-US" dirty="0" smtClean="0"/>
              <a:t>Analyze Instacart using the value chain and competitive forces models. What competitive forces does the company have to deal with? What is its value proposition?</a:t>
            </a:r>
          </a:p>
          <a:p>
            <a:pPr lvl="1"/>
            <a:r>
              <a:rPr lang="en-US" dirty="0" smtClean="0"/>
              <a:t>Explain how Instacart’s business model works. How does the company generate revenue?</a:t>
            </a:r>
          </a:p>
          <a:p>
            <a:pPr lvl="1"/>
            <a:r>
              <a:rPr lang="en-US" dirty="0" smtClean="0"/>
              <a:t>What is the role of information technology in Instacart’s business model?</a:t>
            </a:r>
          </a:p>
          <a:p>
            <a:pPr lvl="1"/>
            <a:r>
              <a:rPr lang="en-US" dirty="0" smtClean="0"/>
              <a:t>Is Instacart’s model for selling online groceries viable? Why or why not?</a:t>
            </a:r>
            <a:endParaRPr lang="en-US" dirty="0"/>
          </a:p>
        </p:txBody>
      </p:sp>
    </p:spTree>
    <p:extLst>
      <p:ext uri="{BB962C8B-B14F-4D97-AF65-F5344CB8AC3E}">
        <p14:creationId xmlns:p14="http://schemas.microsoft.com/office/powerpoint/2010/main" val="3169182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Other Mobile Commerce Services</a:t>
            </a:r>
            <a:endParaRPr lang="en-US" dirty="0"/>
          </a:p>
        </p:txBody>
      </p:sp>
      <p:sp>
        <p:nvSpPr>
          <p:cNvPr id="3" name="Content Placeholder 2"/>
          <p:cNvSpPr>
            <a:spLocks noGrp="1"/>
          </p:cNvSpPr>
          <p:nvPr>
            <p:ph idx="1"/>
          </p:nvPr>
        </p:nvSpPr>
        <p:spPr/>
        <p:txBody>
          <a:bodyPr/>
          <a:lstStyle/>
          <a:p>
            <a:r>
              <a:rPr lang="en-US" dirty="0" smtClean="0"/>
              <a:t>Financial account management apps</a:t>
            </a:r>
          </a:p>
          <a:p>
            <a:pPr lvl="1"/>
            <a:r>
              <a:rPr lang="en-US" dirty="0" smtClean="0"/>
              <a:t>Banks, credit card companies</a:t>
            </a:r>
          </a:p>
          <a:p>
            <a:r>
              <a:rPr lang="en-US" dirty="0" smtClean="0"/>
              <a:t>Mobile advertising market</a:t>
            </a:r>
          </a:p>
          <a:p>
            <a:pPr lvl="1"/>
            <a:r>
              <a:rPr lang="en-US" dirty="0" smtClean="0"/>
              <a:t>Google and Facebook are largest markets</a:t>
            </a:r>
          </a:p>
          <a:p>
            <a:pPr lvl="1"/>
            <a:r>
              <a:rPr lang="en-US" dirty="0" smtClean="0"/>
              <a:t>Ads embedded in games, videos, and mobile apps</a:t>
            </a:r>
          </a:p>
          <a:p>
            <a:r>
              <a:rPr lang="en-US" dirty="0" smtClean="0"/>
              <a:t>55 percent of online retailers have m-commerce websites</a:t>
            </a:r>
            <a:endParaRPr lang="en-US" dirty="0"/>
          </a:p>
        </p:txBody>
      </p:sp>
    </p:spTree>
    <p:extLst>
      <p:ext uri="{BB962C8B-B14F-4D97-AF65-F5344CB8AC3E}">
        <p14:creationId xmlns:p14="http://schemas.microsoft.com/office/powerpoint/2010/main" val="4228541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Issues Must be Addressed when Building an E-commerce Presence?</a:t>
            </a:r>
            <a:endParaRPr lang="en-US" dirty="0"/>
          </a:p>
        </p:txBody>
      </p:sp>
      <p:sp>
        <p:nvSpPr>
          <p:cNvPr id="3" name="Content Placeholder 2"/>
          <p:cNvSpPr>
            <a:spLocks noGrp="1"/>
          </p:cNvSpPr>
          <p:nvPr>
            <p:ph idx="1"/>
          </p:nvPr>
        </p:nvSpPr>
        <p:spPr/>
        <p:txBody>
          <a:bodyPr/>
          <a:lstStyle/>
          <a:p>
            <a:r>
              <a:rPr lang="en-US" altLang="en-US" dirty="0" smtClean="0"/>
              <a:t>Most important management challenges</a:t>
            </a:r>
          </a:p>
          <a:p>
            <a:pPr lvl="1"/>
            <a:r>
              <a:rPr lang="en-US" altLang="en-US" dirty="0" smtClean="0"/>
              <a:t>Developing clear understanding of business objectives</a:t>
            </a:r>
          </a:p>
          <a:p>
            <a:pPr lvl="1"/>
            <a:r>
              <a:rPr lang="en-US" altLang="en-US" dirty="0" smtClean="0"/>
              <a:t>Knowing how to choose the right technology to achieve those objectives</a:t>
            </a:r>
          </a:p>
          <a:p>
            <a:r>
              <a:rPr lang="en-US" altLang="en-US" dirty="0" smtClean="0"/>
              <a:t>Develop an e-commerce presence map</a:t>
            </a:r>
          </a:p>
          <a:p>
            <a:pPr lvl="1"/>
            <a:r>
              <a:rPr lang="en-US" altLang="en-US" dirty="0" smtClean="0"/>
              <a:t>Four areas: websites, e-mail, social media, offline media</a:t>
            </a:r>
          </a:p>
          <a:p>
            <a:r>
              <a:rPr lang="en-US" altLang="en-US" dirty="0" smtClean="0"/>
              <a:t>Develop a timeline: milestones</a:t>
            </a:r>
          </a:p>
          <a:p>
            <a:pPr lvl="1"/>
            <a:r>
              <a:rPr lang="en-US" altLang="en-US" dirty="0" smtClean="0"/>
              <a:t>Breaking a project into discrete phases</a:t>
            </a:r>
            <a:endParaRPr lang="en-US" altLang="en-US" dirty="0"/>
          </a:p>
        </p:txBody>
      </p:sp>
    </p:spTree>
    <p:extLst>
      <p:ext uri="{BB962C8B-B14F-4D97-AF65-F5344CB8AC3E}">
        <p14:creationId xmlns:p14="http://schemas.microsoft.com/office/powerpoint/2010/main" val="39039619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10.10: </a:t>
            </a:r>
            <a:r>
              <a:rPr lang="en-US" altLang="en-US" dirty="0" smtClean="0"/>
              <a:t>E-commerce Presence Map</a:t>
            </a:r>
            <a:br>
              <a:rPr lang="en-US" altLang="en-US" dirty="0" smtClean="0"/>
            </a:br>
            <a:endParaRPr lang="en-US" dirty="0"/>
          </a:p>
        </p:txBody>
      </p:sp>
      <p:pic>
        <p:nvPicPr>
          <p:cNvPr id="3" name="Picture 2" descr="This graphic illustrates the elements in an e-commerce presence ma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295400"/>
            <a:ext cx="5511799" cy="4800600"/>
          </a:xfrm>
          <a:prstGeom prst="rect">
            <a:avLst/>
          </a:prstGeom>
        </p:spPr>
      </p:pic>
    </p:spTree>
    <p:extLst>
      <p:ext uri="{BB962C8B-B14F-4D97-AF65-F5344CB8AC3E}">
        <p14:creationId xmlns:p14="http://schemas.microsoft.com/office/powerpoint/2010/main" val="3445099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Uber Digitally Disrupts the Taxi Industry</a:t>
            </a:r>
            <a:endParaRPr lang="en-US" altLang="en-US" dirty="0"/>
          </a:p>
        </p:txBody>
      </p:sp>
      <p:sp>
        <p:nvSpPr>
          <p:cNvPr id="3" name="Content Placeholder 2"/>
          <p:cNvSpPr>
            <a:spLocks noGrp="1"/>
          </p:cNvSpPr>
          <p:nvPr>
            <p:ph idx="1"/>
          </p:nvPr>
        </p:nvSpPr>
        <p:spPr/>
        <p:txBody>
          <a:bodyPr/>
          <a:lstStyle/>
          <a:p>
            <a:r>
              <a:rPr lang="en-US" altLang="en-US" dirty="0" smtClean="0"/>
              <a:t>Problem</a:t>
            </a:r>
          </a:p>
          <a:p>
            <a:pPr lvl="1"/>
            <a:r>
              <a:rPr lang="en-US" dirty="0" smtClean="0"/>
              <a:t>Opportunities presented by new technology</a:t>
            </a:r>
          </a:p>
          <a:p>
            <a:pPr lvl="1"/>
            <a:r>
              <a:rPr lang="en-US" dirty="0" smtClean="0"/>
              <a:t>Political and regulatory hurdles</a:t>
            </a:r>
          </a:p>
          <a:p>
            <a:r>
              <a:rPr lang="en-US" altLang="en-US" dirty="0" smtClean="0"/>
              <a:t>Solutions</a:t>
            </a:r>
          </a:p>
          <a:p>
            <a:pPr lvl="1"/>
            <a:r>
              <a:rPr lang="en-US" altLang="en-US" dirty="0" smtClean="0"/>
              <a:t>Driver and rider apps</a:t>
            </a:r>
          </a:p>
          <a:p>
            <a:pPr lvl="1"/>
            <a:r>
              <a:rPr lang="en-US" altLang="en-US" dirty="0" smtClean="0"/>
              <a:t>Demand prediction software</a:t>
            </a:r>
          </a:p>
          <a:p>
            <a:r>
              <a:rPr lang="en-US" altLang="en-US" dirty="0" smtClean="0"/>
              <a:t>Illustrates the use of IT to create new services as well as business models</a:t>
            </a:r>
          </a:p>
          <a:p>
            <a:r>
              <a:rPr lang="en-US" altLang="en-US" dirty="0" smtClean="0"/>
              <a:t>Demonstrates the disruptive effects of new technologies</a:t>
            </a:r>
          </a:p>
        </p:txBody>
      </p:sp>
    </p:spTree>
    <p:extLst>
      <p:ext uri="{BB962C8B-B14F-4D97-AF65-F5344CB8AC3E}">
        <p14:creationId xmlns:p14="http://schemas.microsoft.com/office/powerpoint/2010/main" val="3715733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E-commerce Today</a:t>
            </a:r>
            <a:endParaRPr lang="en-US" dirty="0"/>
          </a:p>
        </p:txBody>
      </p:sp>
      <p:sp>
        <p:nvSpPr>
          <p:cNvPr id="3" name="Content Placeholder 2"/>
          <p:cNvSpPr>
            <a:spLocks noGrp="1"/>
          </p:cNvSpPr>
          <p:nvPr>
            <p:ph idx="1"/>
          </p:nvPr>
        </p:nvSpPr>
        <p:spPr/>
        <p:txBody>
          <a:bodyPr/>
          <a:lstStyle/>
          <a:p>
            <a:r>
              <a:rPr lang="en-US" dirty="0" smtClean="0"/>
              <a:t>E-commerce: Use of the Internet and web to transact business</a:t>
            </a:r>
          </a:p>
          <a:p>
            <a:r>
              <a:rPr lang="en-US" dirty="0" smtClean="0"/>
              <a:t>Began in 1995 and grew exponentially; still stable even in a recession</a:t>
            </a:r>
          </a:p>
          <a:p>
            <a:r>
              <a:rPr lang="en-US" dirty="0" smtClean="0"/>
              <a:t>Companies that survived the dot-com bubble now thrive</a:t>
            </a:r>
          </a:p>
          <a:p>
            <a:r>
              <a:rPr lang="en-US" dirty="0" smtClean="0"/>
              <a:t>The new e-commerce: social, mobile, local</a:t>
            </a:r>
          </a:p>
          <a:p>
            <a:r>
              <a:rPr lang="en-US" dirty="0" smtClean="0"/>
              <a:t>Move from desktop to smartphone</a:t>
            </a:r>
            <a:endParaRPr lang="en-US" dirty="0"/>
          </a:p>
        </p:txBody>
      </p:sp>
    </p:spTree>
    <p:extLst>
      <p:ext uri="{BB962C8B-B14F-4D97-AF65-F5344CB8AC3E}">
        <p14:creationId xmlns:p14="http://schemas.microsoft.com/office/powerpoint/2010/main" val="979569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10.1: </a:t>
            </a:r>
            <a:r>
              <a:rPr lang="en-US" dirty="0">
                <a:effectLst>
                  <a:outerShdw blurRad="38100" dist="38100" dir="2700000" algn="tl">
                    <a:srgbClr val="C0C0C0"/>
                  </a:outerShdw>
                </a:effectLst>
              </a:rPr>
              <a:t>The Growth of </a:t>
            </a:r>
            <a:r>
              <a:rPr lang="en-US" dirty="0" smtClean="0">
                <a:effectLst>
                  <a:outerShdw blurRad="38100" dist="38100" dir="2700000" algn="tl">
                    <a:srgbClr val="C0C0C0"/>
                  </a:outerShdw>
                </a:effectLst>
              </a:rPr>
              <a:t>E-commerce</a:t>
            </a:r>
            <a:endParaRPr lang="en-US" dirty="0"/>
          </a:p>
        </p:txBody>
      </p:sp>
      <p:pic>
        <p:nvPicPr>
          <p:cNvPr id="3" name="Picture 2" descr="This graphic illustrates the continuing growth of e-commer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981200"/>
            <a:ext cx="7731609" cy="2667000"/>
          </a:xfrm>
          <a:prstGeom prst="rect">
            <a:avLst/>
          </a:prstGeom>
        </p:spPr>
      </p:pic>
    </p:spTree>
    <p:extLst>
      <p:ext uri="{BB962C8B-B14F-4D97-AF65-F5344CB8AC3E}">
        <p14:creationId xmlns:p14="http://schemas.microsoft.com/office/powerpoint/2010/main" val="1555542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Why E-commerce Is Different (1 of 2)</a:t>
            </a:r>
            <a:endParaRPr lang="en-US" dirty="0"/>
          </a:p>
        </p:txBody>
      </p:sp>
      <p:sp>
        <p:nvSpPr>
          <p:cNvPr id="3" name="Content Placeholder 2"/>
          <p:cNvSpPr>
            <a:spLocks noGrp="1"/>
          </p:cNvSpPr>
          <p:nvPr>
            <p:ph idx="1"/>
          </p:nvPr>
        </p:nvSpPr>
        <p:spPr/>
        <p:txBody>
          <a:bodyPr/>
          <a:lstStyle/>
          <a:p>
            <a:r>
              <a:rPr lang="en-US" dirty="0" smtClean="0"/>
              <a:t>Ubiquity</a:t>
            </a:r>
          </a:p>
          <a:p>
            <a:pPr lvl="1"/>
            <a:r>
              <a:rPr lang="en-US" dirty="0" smtClean="0"/>
              <a:t>Marketspace is virtual</a:t>
            </a:r>
          </a:p>
          <a:p>
            <a:pPr lvl="1"/>
            <a:r>
              <a:rPr lang="en-US" dirty="0" smtClean="0"/>
              <a:t>Transaction costs reduced</a:t>
            </a:r>
          </a:p>
          <a:p>
            <a:r>
              <a:rPr lang="en-US" dirty="0" smtClean="0"/>
              <a:t>Global reach</a:t>
            </a:r>
          </a:p>
          <a:p>
            <a:pPr lvl="1"/>
            <a:r>
              <a:rPr lang="en-US" dirty="0" smtClean="0"/>
              <a:t>Transactions cross cultural and national boundaries</a:t>
            </a:r>
          </a:p>
          <a:p>
            <a:r>
              <a:rPr lang="en-US" dirty="0" smtClean="0"/>
              <a:t>Universal standards</a:t>
            </a:r>
          </a:p>
          <a:p>
            <a:pPr lvl="1"/>
            <a:r>
              <a:rPr lang="en-US" altLang="en-US" dirty="0"/>
              <a:t>One set of technology standards: Internet </a:t>
            </a:r>
            <a:r>
              <a:rPr lang="en-US" altLang="en-US" dirty="0" smtClean="0"/>
              <a:t>standards</a:t>
            </a:r>
          </a:p>
          <a:p>
            <a:r>
              <a:rPr lang="en-US" altLang="en-US" dirty="0" smtClean="0"/>
              <a:t>Richness</a:t>
            </a:r>
            <a:endParaRPr lang="en-US" altLang="en-US" dirty="0"/>
          </a:p>
          <a:p>
            <a:pPr lvl="1"/>
            <a:r>
              <a:rPr lang="en-US" dirty="0"/>
              <a:t>Supports video, audio, and text </a:t>
            </a:r>
            <a:r>
              <a:rPr lang="en-US" dirty="0" smtClean="0"/>
              <a:t>messages</a:t>
            </a:r>
            <a:endParaRPr lang="en-US" dirty="0"/>
          </a:p>
        </p:txBody>
      </p:sp>
    </p:spTree>
    <p:extLst>
      <p:ext uri="{BB962C8B-B14F-4D97-AF65-F5344CB8AC3E}">
        <p14:creationId xmlns:p14="http://schemas.microsoft.com/office/powerpoint/2010/main" val="2113182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Why E-commerce Is Different </a:t>
            </a:r>
            <a:r>
              <a:rPr lang="en-US" dirty="0" smtClean="0"/>
              <a:t>(2 </a:t>
            </a:r>
            <a:r>
              <a:rPr lang="en-US" dirty="0"/>
              <a:t>of 2)</a:t>
            </a:r>
          </a:p>
        </p:txBody>
      </p:sp>
      <p:sp>
        <p:nvSpPr>
          <p:cNvPr id="3" name="Content Placeholder 2"/>
          <p:cNvSpPr>
            <a:spLocks noGrp="1"/>
          </p:cNvSpPr>
          <p:nvPr>
            <p:ph idx="1"/>
          </p:nvPr>
        </p:nvSpPr>
        <p:spPr/>
        <p:txBody>
          <a:bodyPr/>
          <a:lstStyle/>
          <a:p>
            <a:r>
              <a:rPr lang="en-US" dirty="0" smtClean="0"/>
              <a:t>Interactivity</a:t>
            </a:r>
          </a:p>
          <a:p>
            <a:r>
              <a:rPr lang="en-US" altLang="en-US" dirty="0" smtClean="0">
                <a:solidFill>
                  <a:srgbClr val="0D0D0D"/>
                </a:solidFill>
              </a:rPr>
              <a:t>Information </a:t>
            </a:r>
            <a:r>
              <a:rPr lang="en-US" altLang="en-US" dirty="0">
                <a:solidFill>
                  <a:srgbClr val="0D0D0D"/>
                </a:solidFill>
              </a:rPr>
              <a:t>density</a:t>
            </a:r>
          </a:p>
          <a:p>
            <a:pPr lvl="1"/>
            <a:r>
              <a:rPr lang="en-US" altLang="en-US" dirty="0" smtClean="0"/>
              <a:t>Greater price and cost transparency</a:t>
            </a:r>
          </a:p>
          <a:p>
            <a:pPr lvl="1"/>
            <a:r>
              <a:rPr lang="en-US" altLang="en-US" dirty="0" smtClean="0"/>
              <a:t>Enables price discrimination</a:t>
            </a:r>
          </a:p>
          <a:p>
            <a:r>
              <a:rPr lang="en-US" altLang="en-US" dirty="0" smtClean="0"/>
              <a:t>Personalization/customization</a:t>
            </a:r>
          </a:p>
          <a:p>
            <a:pPr lvl="1"/>
            <a:r>
              <a:rPr lang="en-US" dirty="0"/>
              <a:t>Technology permits modification of messages, </a:t>
            </a:r>
            <a:r>
              <a:rPr lang="en-US" dirty="0" smtClean="0"/>
              <a:t>goods</a:t>
            </a:r>
          </a:p>
          <a:p>
            <a:pPr>
              <a:defRPr/>
            </a:pPr>
            <a:r>
              <a:rPr lang="en-US" dirty="0">
                <a:cs typeface="ＭＳ Ｐゴシック" charset="0"/>
              </a:rPr>
              <a:t>Social technology</a:t>
            </a:r>
          </a:p>
          <a:p>
            <a:pPr lvl="1">
              <a:defRPr/>
            </a:pPr>
            <a:r>
              <a:rPr lang="en-US" dirty="0" smtClean="0"/>
              <a:t>Promotes </a:t>
            </a:r>
            <a:r>
              <a:rPr lang="en-US" dirty="0"/>
              <a:t>user content generation and social networking </a:t>
            </a:r>
            <a:endParaRPr lang="en-US" dirty="0" smtClean="0"/>
          </a:p>
        </p:txBody>
      </p:sp>
    </p:spTree>
    <p:extLst>
      <p:ext uri="{BB962C8B-B14F-4D97-AF65-F5344CB8AC3E}">
        <p14:creationId xmlns:p14="http://schemas.microsoft.com/office/powerpoint/2010/main" val="3535170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Key Concepts in E-commerce: Digital Markets and Digital Goods in a Global Marketplace</a:t>
            </a:r>
            <a:endParaRPr lang="en-US" dirty="0"/>
          </a:p>
        </p:txBody>
      </p:sp>
      <p:sp>
        <p:nvSpPr>
          <p:cNvPr id="3" name="Content Placeholder 2"/>
          <p:cNvSpPr>
            <a:spLocks noGrp="1"/>
          </p:cNvSpPr>
          <p:nvPr>
            <p:ph idx="1"/>
          </p:nvPr>
        </p:nvSpPr>
        <p:spPr>
          <a:xfrm>
            <a:off x="457200" y="1981200"/>
            <a:ext cx="8229600" cy="4068763"/>
          </a:xfrm>
        </p:spPr>
        <p:txBody>
          <a:bodyPr/>
          <a:lstStyle/>
          <a:p>
            <a:r>
              <a:rPr lang="en-US" sz="2400" dirty="0" smtClean="0"/>
              <a:t>Internet and digital markets have changed the way companies conduct business</a:t>
            </a:r>
          </a:p>
          <a:p>
            <a:r>
              <a:rPr lang="en-US" sz="2400" dirty="0" smtClean="0"/>
              <a:t>Information asymmetry reduced</a:t>
            </a:r>
          </a:p>
          <a:p>
            <a:r>
              <a:rPr lang="en-US" sz="2400" dirty="0" smtClean="0"/>
              <a:t>Menu costs, search and transaction costs reduced</a:t>
            </a:r>
          </a:p>
          <a:p>
            <a:r>
              <a:rPr lang="en-US" sz="2400" dirty="0" smtClean="0"/>
              <a:t>Dynamic pricing enabled</a:t>
            </a:r>
          </a:p>
          <a:p>
            <a:r>
              <a:rPr lang="en-US" sz="2400" dirty="0" smtClean="0"/>
              <a:t>Switching costs</a:t>
            </a:r>
          </a:p>
          <a:p>
            <a:r>
              <a:rPr lang="en-US" sz="2400" dirty="0" smtClean="0"/>
              <a:t>Delayed gratification</a:t>
            </a:r>
          </a:p>
          <a:p>
            <a:r>
              <a:rPr lang="en-US" sz="2400" dirty="0" smtClean="0"/>
              <a:t>Disintermediation</a:t>
            </a:r>
            <a:endParaRPr lang="en-US" sz="2400" dirty="0"/>
          </a:p>
        </p:txBody>
      </p:sp>
    </p:spTree>
    <p:extLst>
      <p:ext uri="{BB962C8B-B14F-4D97-AF65-F5344CB8AC3E}">
        <p14:creationId xmlns:p14="http://schemas.microsoft.com/office/powerpoint/2010/main" val="100201023"/>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3637</TotalTime>
  <Words>3778</Words>
  <Application>Microsoft Macintosh PowerPoint</Application>
  <PresentationFormat>On-screen Show (4:3)</PresentationFormat>
  <Paragraphs>333</Paragraphs>
  <Slides>34</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ＭＳ Ｐゴシック</vt:lpstr>
      <vt:lpstr>Times New Roman</vt:lpstr>
      <vt:lpstr>Verdana</vt:lpstr>
      <vt:lpstr>Wingdings</vt:lpstr>
      <vt:lpstr>Arial</vt:lpstr>
      <vt:lpstr>508 Lecture</vt:lpstr>
      <vt:lpstr>Management Information Systems: Managing the Digital Firm</vt:lpstr>
      <vt:lpstr>Learning Objectives</vt:lpstr>
      <vt:lpstr>Video Cases</vt:lpstr>
      <vt:lpstr>Uber Digitally Disrupts the Taxi Industry</vt:lpstr>
      <vt:lpstr>E-commerce Today</vt:lpstr>
      <vt:lpstr>Figure 10.1: The Growth of E-commerce</vt:lpstr>
      <vt:lpstr>Why E-commerce Is Different (1 of 2)</vt:lpstr>
      <vt:lpstr>Why E-commerce Is Different (2 of 2)</vt:lpstr>
      <vt:lpstr>Key Concepts in E-commerce: Digital Markets and Digital Goods in a Global Marketplace</vt:lpstr>
      <vt:lpstr>Figure 10.2: The Benefits of Disintermediation to the Consumer</vt:lpstr>
      <vt:lpstr>Digital Goods</vt:lpstr>
      <vt:lpstr>Types of E-commerce</vt:lpstr>
      <vt:lpstr>E-commerce Business Models</vt:lpstr>
      <vt:lpstr>E-commerce Revenue Models</vt:lpstr>
      <vt:lpstr>How Has E-commerce Transformed Marketing?</vt:lpstr>
      <vt:lpstr>Figure 10.3: Website Visitor Tracking</vt:lpstr>
      <vt:lpstr>Figure 10.4: Website Personalization</vt:lpstr>
      <vt:lpstr>Figure 10.5: How an Advertising Network Such as DoubleClick Works</vt:lpstr>
      <vt:lpstr>Social E-commerce and Social Network Marketing (1 of 2)</vt:lpstr>
      <vt:lpstr>Social E-commerce and Social Network Marketing (2 of 2)</vt:lpstr>
      <vt:lpstr>Interactive Session: Technology: Getting Social with Customers</vt:lpstr>
      <vt:lpstr>How Has E-commerce Affected Business-to Business Transactions?</vt:lpstr>
      <vt:lpstr>Electronic Data Interchange (EDI)</vt:lpstr>
      <vt:lpstr>Figure 10.6: Electronic Data Interchange</vt:lpstr>
      <vt:lpstr>New Ways of B2B Buying and Selling</vt:lpstr>
      <vt:lpstr>Figure 10.7: A Private Industrial Network</vt:lpstr>
      <vt:lpstr>Figure 10.8: A Net Marketplace</vt:lpstr>
      <vt:lpstr>What Is the Role of M-commerce in Business, and What Are the Most Important M-commerce Applications?</vt:lpstr>
      <vt:lpstr>Figure 10.9: Mobile Retail Commerce Revenues</vt:lpstr>
      <vt:lpstr>Location-Based Services and Applications</vt:lpstr>
      <vt:lpstr>Interactive Session: Organizations: Can Instacart Deliver?</vt:lpstr>
      <vt:lpstr>Other Mobile Commerce Services</vt:lpstr>
      <vt:lpstr>What Issues Must be Addressed when Building an E-commerce Presence?</vt:lpstr>
      <vt:lpstr>Figure 10.10: E-commerce Presence Map </vt:lpstr>
    </vt:vector>
  </TitlesOfParts>
  <Company>Pearson</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Compliant Lecture PowerPoint</dc:title>
  <dc:subject>Management Information Systems:  Managing the Digital Firm, 15th edition</dc:subject>
  <dc:creator>Kenneth C. Laudon/Jane P. Laudon</dc:creator>
  <cp:keywords>Management Information Systems</cp:keywords>
  <cp:lastModifiedBy>Ann Pulido</cp:lastModifiedBy>
  <cp:revision>216</cp:revision>
  <dcterms:created xsi:type="dcterms:W3CDTF">2014-07-14T20:04:21Z</dcterms:created>
  <dcterms:modified xsi:type="dcterms:W3CDTF">2017-03-03T19:20:16Z</dcterms:modified>
  <cp:category>Information Systems</cp:category>
</cp:coreProperties>
</file>