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49" r:id="rId2"/>
    <p:sldId id="350" r:id="rId3"/>
    <p:sldId id="376" r:id="rId4"/>
    <p:sldId id="355" r:id="rId5"/>
    <p:sldId id="377" r:id="rId6"/>
    <p:sldId id="351" r:id="rId7"/>
    <p:sldId id="420" r:id="rId8"/>
    <p:sldId id="422" r:id="rId9"/>
    <p:sldId id="424" r:id="rId10"/>
    <p:sldId id="425" r:id="rId11"/>
    <p:sldId id="427" r:id="rId12"/>
    <p:sldId id="369" r:id="rId13"/>
    <p:sldId id="429" r:id="rId14"/>
    <p:sldId id="430" r:id="rId15"/>
    <p:sldId id="409" r:id="rId16"/>
    <p:sldId id="431" r:id="rId17"/>
    <p:sldId id="432" r:id="rId18"/>
    <p:sldId id="410" r:id="rId19"/>
    <p:sldId id="411" r:id="rId20"/>
    <p:sldId id="434" r:id="rId21"/>
    <p:sldId id="435" r:id="rId22"/>
    <p:sldId id="436" r:id="rId23"/>
    <p:sldId id="437" r:id="rId24"/>
    <p:sldId id="412" r:id="rId25"/>
    <p:sldId id="438" r:id="rId26"/>
    <p:sldId id="439" r:id="rId27"/>
    <p:sldId id="408" r:id="rId28"/>
    <p:sldId id="440" r:id="rId29"/>
    <p:sldId id="413" r:id="rId30"/>
    <p:sldId id="414" r:id="rId31"/>
    <p:sldId id="442" r:id="rId32"/>
    <p:sldId id="443" r:id="rId33"/>
    <p:sldId id="415" r:id="rId34"/>
    <p:sldId id="444" r:id="rId35"/>
    <p:sldId id="416" r:id="rId36"/>
    <p:sldId id="445" r:id="rId37"/>
    <p:sldId id="446" r:id="rId38"/>
    <p:sldId id="417" r:id="rId39"/>
    <p:sldId id="447" r:id="rId40"/>
    <p:sldId id="418" r:id="rId41"/>
    <p:sldId id="448" r:id="rId42"/>
    <p:sldId id="419" r:id="rId43"/>
    <p:sldId id="44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5" autoAdjust="0"/>
    <p:restoredTop sz="78433" autoAdjust="0"/>
  </p:normalViewPr>
  <p:slideViewPr>
    <p:cSldViewPr>
      <p:cViewPr varScale="1">
        <p:scale>
          <a:sx n="75" d="100"/>
          <a:sy n="75" d="100"/>
        </p:scale>
        <p:origin x="2032"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purpose of this chapter is to discuss the business value of knowledge and describe how knowledge is created and managed in the firm. For most students, the idea of business being dependent on knowledge will be a new idea. At this point, show them your cell phone and ask them what kind of knowledge would be needed by an organization to make devices like this? You might ask students to come up with definitions of knowledge and to distinguish knowledge from data, information, and wisdom. Give examples of types of organizations (hospital, law firm, car dealership, diner, school, etc.) and ask students to come up with specific examples of knowledge that would be important to that organization.</a:t>
            </a:r>
          </a:p>
          <a:p>
            <a:endParaRPr lang="en-US" altLang="en-US" dirty="0" smtClean="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third stage of the knowledge value chain and describes various ways that knowledge can be disseminated within the organization. Ask the students for examples of how they received knowledge from a job they have had or a university or college they have attended. What type of knowledge was transferred and what means were used? Were these methods of dissemination adequate or do they see more effective ways to disseminate the same information? How can a company or its employees have </a:t>
            </a:r>
            <a:r>
              <a:rPr lang="ja-JP" altLang="en-US" dirty="0" smtClean="0"/>
              <a:t>“</a:t>
            </a:r>
            <a:r>
              <a:rPr lang="en-US" altLang="ja-JP" dirty="0" smtClean="0"/>
              <a:t>too much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also discusses the last stage of the knowledge value chain, knowledge application, and emphasizes the need to see and evaluate knowledge in terms of organizational capital and return on investment. Ask the students if they have any examples from their own experience in education or work of how new knowledge can result in a new business practice, new product, or new market.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7754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11.1,</a:t>
            </a:r>
            <a:r>
              <a:rPr lang="en-US" altLang="en-US" baseline="0" dirty="0" smtClean="0"/>
              <a:t> Page 422.</a:t>
            </a:r>
          </a:p>
          <a:p>
            <a:r>
              <a:rPr lang="en-US" sz="1200" b="0" i="0" u="none" strike="noStrike" kern="1200" baseline="0" dirty="0" smtClean="0">
                <a:solidFill>
                  <a:schemeClr val="tx1"/>
                </a:solidFill>
                <a:latin typeface="+mn-lt"/>
                <a:ea typeface="+mn-ea"/>
                <a:cs typeface="+mn-cs"/>
              </a:rPr>
              <a:t>Knowledge management today involves both information systems activities and a host of enabling management and organizational activities.</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details the stages of the knowledge management value chain, separating the information system activities from the management/organizational activities involved at each stage. It also describes two other very important requirements for the value chain, the initial data and information acquisition that forms the basis for creating knowledge, and feedback from the knowledge application stage that can result in new opportunities for data and knowledge creation.</a:t>
            </a:r>
          </a:p>
          <a:p>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new types of organizational roles that managers can develop in order to facilitate the knowledge value chain. Why might a chief knowledge officer, a senior executive position, be valuable to a company? Ask students why a CKO and COP may or may not be important to the various stages of the value chain—data acquisition, knowledge creation, storage, dissemination, and application, as well as feedback.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01516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introduces the three main categories of information system used to manage knowledge. These categories are different in terms of the constituencies they serve, the purpose for which they are used, and what they emphasize.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40295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11.2,</a:t>
            </a:r>
            <a:r>
              <a:rPr lang="en-US" altLang="en-US" baseline="0" dirty="0" smtClean="0"/>
              <a:t> Page 424.</a:t>
            </a:r>
          </a:p>
          <a:p>
            <a:r>
              <a:rPr lang="en-US" sz="1200" b="0" i="0" u="none" strike="noStrike" kern="1200" baseline="0" dirty="0" smtClean="0">
                <a:solidFill>
                  <a:schemeClr val="tx1"/>
                </a:solidFill>
                <a:latin typeface="+mn-lt"/>
                <a:ea typeface="+mn-ea"/>
                <a:cs typeface="+mn-cs"/>
              </a:rPr>
              <a:t>There are three major categories of knowledge management systems, and each can be broken down further into more specialized types of knowledge management systems.</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illustrates the three major types of knowledge management systems, giving the purpose of the system and examples of the type of system. Ask the students how they would categorize a system that catalogs and stores past advertising campaigns? What about software that helps a research biologist input and analyze lab findings? </a:t>
            </a: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111208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describes the three major kinds of knowledge that can be found in an enterprise, and indicates that less formal knowledge may be just as critical as formal knowledge for organizations to store and share. Ask the students for other examples of semistructured and unstructured knowledge. Ask students for an example of tacit knowledge that is more important than structured knowledge such as a report.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20276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purpose and features of enterprise-wide content management systems. The text discusses the example of Barrick Gold, which uses OpenText LiveLink Enterprise Content Management to the massive amounts of information needed for building mines, from CAD drawings to contracts, reducing time spent searching for documents, minimizing rework, and improving decisions.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enterprise-wide content management systems. One need when collecting and storing knowledge and documents is describing a knowledge object so that it can be found later by users. Companies must decide and implement classification schemes, or taxonomies, to define categories meaningful to users, and then knowledge objects must be assigned a classification (</a:t>
            </a:r>
            <a:r>
              <a:rPr lang="ja-JP" altLang="en-US" dirty="0" smtClean="0"/>
              <a:t>“</a:t>
            </a:r>
            <a:r>
              <a:rPr lang="en-US" altLang="ja-JP" dirty="0" smtClean="0"/>
              <a:t>tagged</a:t>
            </a:r>
            <a:r>
              <a:rPr lang="ja-JP" altLang="en-US" dirty="0" smtClean="0"/>
              <a:t>”</a:t>
            </a:r>
            <a:r>
              <a:rPr lang="en-US" altLang="ja-JP" dirty="0" smtClean="0"/>
              <a:t>) so that it can be retrieved. Ask students why different companies might need different taxonomies? Why is it a critical task and a difficult task in preparing for a successful content management system? Some content management systems specialize in managing digital media storage and classification. What types of firms may need these digital asset management systems? (Publishers, advertisers, broadcasters, entertainment producers, etc.)</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6114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11.3,</a:t>
            </a:r>
            <a:r>
              <a:rPr lang="en-US" altLang="en-US" baseline="0" dirty="0" smtClean="0"/>
              <a:t> Page 425.</a:t>
            </a:r>
          </a:p>
          <a:p>
            <a:r>
              <a:rPr lang="en-US" sz="1200" b="0" i="0" u="none" strike="noStrike" kern="1200" baseline="0" dirty="0" smtClean="0">
                <a:solidFill>
                  <a:schemeClr val="tx1"/>
                </a:solidFill>
                <a:latin typeface="+mn-lt"/>
                <a:ea typeface="+mn-ea"/>
                <a:cs typeface="+mn-cs"/>
              </a:rPr>
              <a:t>An enterprise content management system has capabilities for classifying, organizing, and managing structured and semistructured knowledge and making it available throughout the enterprise.</a:t>
            </a:r>
          </a:p>
          <a:p>
            <a:endParaRPr lang="en-US" altLang="en-US" sz="1200" b="0" i="0" u="none" strike="noStrike" kern="1200" baseline="0" dirty="0" smtClean="0">
              <a:solidFill>
                <a:schemeClr val="tx1"/>
              </a:solidFill>
              <a:latin typeface="+mn-lt"/>
              <a:ea typeface="+mn-ea"/>
              <a:cs typeface="+mn-cs"/>
            </a:endParaRPr>
          </a:p>
          <a:p>
            <a:r>
              <a:rPr lang="en-US" altLang="en-US" dirty="0" smtClean="0"/>
              <a:t>This graphic illustrates the functions of an enterprise content management system. Users interact with the system to both input knowledge, manage it, and distribute it. These management systems can house a wide variety of information types, from formal reports to graphics, as well as bring in external content resources such as news feeds. Ask students what types of documents would need to be stored by a hospital, bank, law firm, and so on.</a:t>
            </a: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524608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04816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Enterprise content management systems can include or consist of capabilities for the creation and management of unstructured knowledge. Ask the students to give examples of unstructured knowledge, given a type of industry or company: a law firm, an advertising firm, a school. What might be the difficulties in locating expertise in these firms? Contrast this network (crowd centered) approach to a top down structured knowledge management system.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16287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learning management systems, which enable companies to track and manage employee learning. Ask students what are the benefits and drawbacks of using an LMS with centralized reporting.</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202959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second main type of knowledge management system, the knowledge work system, and identifies the importance of knowledge workers to an organization and its knowledge creation. Ask the students why each of the three roles listed is important to an organization. Can all companies benefit from knowledge workers, or only design, science, and engineering firms?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722957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This slide continues the discussion of knowledge work systems, emphasizing the need of knowledge workers to have highly specialized knowledge work systems. Ask students to describe the reasons that these characteristics are important for a knowledge work system. What other types of information systems would a knowledge worker rely on, if any? (office systems, productivity systems, scheduling systems)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90263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11.4,</a:t>
            </a:r>
            <a:r>
              <a:rPr lang="en-US" altLang="en-US" baseline="0" dirty="0" smtClean="0"/>
              <a:t> Page 430.</a:t>
            </a:r>
          </a:p>
          <a:p>
            <a:r>
              <a:rPr lang="en-US" sz="1200" b="0" i="0" u="none" strike="noStrike" kern="1200" baseline="0" dirty="0" smtClean="0">
                <a:solidFill>
                  <a:schemeClr val="tx1"/>
                </a:solidFill>
                <a:latin typeface="+mn-lt"/>
                <a:ea typeface="+mn-ea"/>
                <a:cs typeface="+mn-cs"/>
              </a:rPr>
              <a:t>Knowledge work systems require strong links to external knowledge bases in addition to specialized hardware and software.</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illustrates the main components of a knowledge work station: having the need for both specialized software and hardware, access to external information, and an easy-to-use interface. What types of external knowledge might be valuable to an engineer, a financial analyst, a medical researcher?</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5525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describes three types of knowledge work systems: CAD systems</a:t>
            </a:r>
            <a:r>
              <a:rPr lang="en-US" altLang="en-US" baseline="0" dirty="0" smtClean="0"/>
              <a:t> and</a:t>
            </a:r>
            <a:r>
              <a:rPr lang="en-US" altLang="en-US" dirty="0" smtClean="0"/>
              <a:t> virtual reality systems. Ask students what the business value of providing a financial analyst, engineer, or researcher with an improved, specialized work station would be. Can the value of implementing or upgrading work systems be quantified into a monetary value? The text discusses virtual reality systems as an aid in medicine and engineering, and uses the example of the virtual reality system that helps mechanics in Boeing Co.</a:t>
            </a:r>
            <a:r>
              <a:rPr lang="en-US" altLang="ja-JP" dirty="0" smtClean="0"/>
              <a:t>’s 25-day training course for its 787 Dreamliner learn to fix all kinds of problems, from broken lights in the cabin to major glitches with flight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Note that Augmented reality (AR) is a related technology for enhancing visualization. AR provides a live direct or indirect view of a physical real-world environment whose elements are augmented by virtual computer-generated imagery. The user is grounded in the real physical world, and the virtual images are merged with the real view to create the augmented display. What other industries might benefit from the use of virtual reality systems by their knowledge workers?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523794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introduces the third of the three main types of knowledge management systems, intelligent techniques, and categorizes them according to the type of knowledge involved. AI technology is used in some techniques as part of the logical computerized routine. The text discusses AI systems being able to learn languages, and emulate human expertise and decision making. What might be some of the benefits and drawbacks to AI technology? Are there any ethical considerations?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230081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describes expert systems, one type of intelligent technique. Ask students why expert systems are best used in highly structured decision-making situations. Ask students to provide an example of a decision that could not be solved by an expert system. Choice of music, potential spouses or mates, new product decisions, or designing a new marketing campaign might be good examples of poorly structured decision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expert systems and describes how they work. Their key elements are their knowledge base and their inference engine. Ask students to demonstrate an understanding of the difference between forward chaining and backward chaining. For example, given a hypothesized expert system to determine what to make for dinner, what would an inference engine with forward chaining begin with? (Example, is there chicken? Is there beef? Is there broccoli, etc.? What are all the ingredients available and what could be made from them?) What would an inference with backward chaining begin with? (We are making chicken with broccoli. Do we have the ingredients?)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23399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11.5,</a:t>
            </a:r>
            <a:r>
              <a:rPr lang="en-US" altLang="en-US" baseline="0" dirty="0" smtClean="0"/>
              <a:t> Page 435.</a:t>
            </a:r>
          </a:p>
          <a:p>
            <a:r>
              <a:rPr lang="en-US" sz="1200" b="0" i="0" u="none" strike="noStrike" kern="1200" baseline="0" dirty="0" smtClean="0">
                <a:solidFill>
                  <a:schemeClr val="tx1"/>
                </a:solidFill>
                <a:latin typeface="+mn-lt"/>
                <a:ea typeface="+mn-ea"/>
                <a:cs typeface="+mn-cs"/>
              </a:rPr>
              <a:t>An expert system contains a number of rules to be followed. The rules are interconnected, the number of outcomes is known in advance and is limited, there are multiple paths to the same outcome, and the system can consider multiple rules at a single time. The rules illustrated are for simple credit-granting expert systems.</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illustrates the use of if/then rules in an expert system. Ask students to demonstrate an understanding of if/then rules, by analyzing a common decision as a series of if/then statements; for example, the decision to accept an invitation to socialize on a weeknight, or the decision of what to make for dinner.</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622643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11.6,</a:t>
            </a:r>
            <a:r>
              <a:rPr lang="en-US" altLang="en-US" baseline="0" dirty="0" smtClean="0"/>
              <a:t> Page 435.</a:t>
            </a:r>
          </a:p>
          <a:p>
            <a:r>
              <a:rPr lang="en-US" sz="1200" b="0" i="0" u="none" strike="noStrike" kern="1200" baseline="0" dirty="0" smtClean="0">
                <a:solidFill>
                  <a:schemeClr val="tx1"/>
                </a:solidFill>
                <a:latin typeface="+mn-lt"/>
                <a:ea typeface="+mn-ea"/>
                <a:cs typeface="+mn-cs"/>
              </a:rPr>
              <a:t>An inference engine works by searching through the rules and “firing” those rules that are triggered by facts gathered and entered by the user. Basically, a collection of rules is similar to a series of nested IF statements in a traditional software program; however, the magnitude of the statements and degree of nesting are much greater in an expert system.</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illustrates the types of rules that might be used by salespeople to determine whether or not to add a client to a prospect database. Ask students to demonstrate, using this chart, what would happen to a client that was determined to have an income of $80,000 and was given Financial Advice.</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66727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discussion of expert systems, citing an example of a successful system, and discussing the types of problems that benefit from expert systems as well as the potential drawbacks to implementing expert systems. Could an expert system be used to diagnose a medical condition? What might be the drawbacks to using an expert system for medical diagnosis?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353740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a second type of intelligent technique, case-based reasoning. What would be the difference in how a CBR system would be used in medical diagnosis versus an expert system? Ask students which of the two techniques would be better at medical diagnosis and why?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097758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11.7,</a:t>
            </a:r>
            <a:r>
              <a:rPr lang="en-US" altLang="en-US" baseline="0" dirty="0" smtClean="0"/>
              <a:t> Page 437.</a:t>
            </a:r>
          </a:p>
          <a:p>
            <a:r>
              <a:rPr lang="en-US" sz="1200" b="0" i="0" u="none" strike="noStrike" kern="1200" baseline="0" dirty="0" smtClean="0">
                <a:solidFill>
                  <a:schemeClr val="tx1"/>
                </a:solidFill>
                <a:latin typeface="+mn-lt"/>
                <a:ea typeface="+mn-ea"/>
                <a:cs typeface="+mn-cs"/>
              </a:rPr>
              <a:t>Case-based reasoning represents knowledge as a database of past cases and their solutions. The system uses a six-step process to generate solutions to new problems encountered by the user.</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demonstrates the six main steps in case-based reasoning. Ask the students to compare expert systems with CBR. What are the benefits and drawbacks in CBR as a technique? What types of problems lend themselves to CBR?</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396045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a third type of intelligent technique—fuzzy logic. The text discusses the use of fuzzy logic to control room temperature automatically using imprecise values for temperature, humidity, outdoor wind, and outdoor temperature, in order to evaluate current room conditions and respond appropriately. Ask students what might be the imprecise values used in the fuzzy logic for camera autofocus, medical fraud detection, and subway acceleration. Could fuzzy logic be used in medical diagnosis? How would this work?</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515912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11.8,</a:t>
            </a:r>
            <a:r>
              <a:rPr lang="en-US" altLang="en-US" baseline="0" dirty="0" smtClean="0"/>
              <a:t> Page 438.</a:t>
            </a:r>
          </a:p>
          <a:p>
            <a:r>
              <a:rPr lang="en-US" sz="1200" b="0" i="0" u="none" strike="noStrike" kern="1200" baseline="0" dirty="0" smtClean="0">
                <a:solidFill>
                  <a:schemeClr val="tx1"/>
                </a:solidFill>
                <a:latin typeface="+mn-lt"/>
                <a:ea typeface="+mn-ea"/>
                <a:cs typeface="+mn-cs"/>
              </a:rPr>
              <a:t>The membership functions for the input called temperature are in the logic of the thermostat to control the room temperature. Membership functions help translate linguistic expressions such as warm into numbers that the computer can manipulate.</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illustrates how a fuzzy logic system for room air conditioning might represent the imprecise values for temperature. Ask students what the benefit is of using imprecise values?</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13374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if they have used Netflix, or Amazon, and have they used their recommender systems. How well did the recommender systems help them find other products to buy? Do they ever look at the recommendations?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581054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a fourth intelligent technique, neural networks. Ask students whether neural networks could be used in medical diagnosis? How would this work? To some extent, data mining techniques have replaced neural networks in situations requiring pattern recognition. For instance, credit card companies sift through mountains of transaction data to identify which charging patterns are unlikely for each and every charge card customer.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71364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11.9,</a:t>
            </a:r>
            <a:r>
              <a:rPr lang="en-US" altLang="en-US" baseline="0" dirty="0" smtClean="0"/>
              <a:t> Page 440.</a:t>
            </a:r>
          </a:p>
          <a:p>
            <a:r>
              <a:rPr lang="en-US" sz="1200" b="0" i="0" u="none" strike="noStrike" kern="1200" baseline="0" dirty="0" smtClean="0">
                <a:solidFill>
                  <a:schemeClr val="tx1"/>
                </a:solidFill>
                <a:latin typeface="+mn-lt"/>
                <a:ea typeface="+mn-ea"/>
                <a:cs typeface="+mn-cs"/>
              </a:rPr>
              <a:t>A neural network uses rules it “learns” from patterns in data to construct a hidden layer of logic. The hidden layer then processes inputs, classifying them based on the experience of the model. In this example, the neural network has been trained to distinguish between valid and fraudulent credit card purchases.</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illustrates how a neural network works—by using an internal, hidden layer of logic that examines existing data and assigning a classification to that set of data. For example, given one or more specific combinations of age, income, purchase history, frequency of purchases, and average purchase size, a neural network might determine that a new credit card purchase was likely to be fraudulent. What are the benefits and drawbacks of using this type of technique?</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704327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a fifth type of intelligent technique—genetic algorithms. Ask students whether genetic algorithms might be useful in medical diagnosis. Why or why not? Ask students to differentiate between the various intelligent techniques discussed this far—expert systems, CBR, fuzzy logic, neural networks, and genetic algorithms.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927968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11.10,</a:t>
            </a:r>
            <a:r>
              <a:rPr lang="en-US" altLang="en-US" baseline="0" dirty="0" smtClean="0"/>
              <a:t> Page 441.</a:t>
            </a:r>
          </a:p>
          <a:p>
            <a:r>
              <a:rPr lang="en-US" sz="1200" b="0" i="0" u="none" strike="noStrike" kern="1200" baseline="0" dirty="0" smtClean="0">
                <a:solidFill>
                  <a:schemeClr val="tx1"/>
                </a:solidFill>
                <a:latin typeface="+mn-lt"/>
                <a:ea typeface="+mn-ea"/>
                <a:cs typeface="+mn-cs"/>
              </a:rPr>
              <a:t>This example illustrates an initial population of “chromosomes,” each representing a different solution. The genetic algorithm uses an iterative process to refine the initial solutions so that the better ones, those with the higher fitness, are more likely to emerge as the best solution.</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illustrates the components of a genetic algorithm—</a:t>
            </a:r>
            <a:r>
              <a:rPr lang="ja-JP" altLang="en-US" dirty="0" smtClean="0"/>
              <a:t>“</a:t>
            </a:r>
            <a:r>
              <a:rPr lang="en-US" altLang="ja-JP" dirty="0" smtClean="0"/>
              <a:t>chromosomes</a:t>
            </a:r>
            <a:r>
              <a:rPr lang="ja-JP" altLang="en-US" dirty="0" smtClean="0"/>
              <a:t>”</a:t>
            </a:r>
            <a:r>
              <a:rPr lang="en-US" altLang="ja-JP" dirty="0" smtClean="0"/>
              <a:t>, each with a variety of characteristics that can be compared for overall fitness in a given situation. Ask students what types of problems genetic algorithms are suited for.</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3835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This slide discusses the use of intelligent agents to carry out repetitive tasks for a user or system. Shopping bots discussed in an earlier chapter are an example of an intelligent agent. As an example of agent-based modeling, Procter &amp; Gamble used agent-based modeling to improve coordination among supply-chain members. Siri, Apple’s “intelligent assistant,” is an example of a software program that can assist users in searching for content and answers to questions with a natural language interface. How many students have used Siri? What for?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940525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11.11,</a:t>
            </a:r>
            <a:r>
              <a:rPr lang="en-US" altLang="en-US" baseline="0" dirty="0" smtClean="0"/>
              <a:t> Page 443.</a:t>
            </a:r>
          </a:p>
          <a:p>
            <a:r>
              <a:rPr lang="en-US" sz="1200" b="0" i="0" u="none" strike="noStrike" kern="1200" baseline="0" dirty="0" smtClean="0">
                <a:solidFill>
                  <a:schemeClr val="tx1"/>
                </a:solidFill>
                <a:latin typeface="+mn-lt"/>
                <a:ea typeface="+mn-ea"/>
                <a:cs typeface="+mn-cs"/>
              </a:rPr>
              <a:t>Intelligent agents are helping P&amp;G shorten the replenishment cycles for products such as a box of Tide.</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t>This graphic illustrates Procter &amp; Gamble</a:t>
            </a:r>
            <a:r>
              <a:rPr lang="en-US" altLang="ja-JP" dirty="0" smtClean="0"/>
              <a:t>’s use of intelligent agents in its supply chain network. Given that intelligent-agent modeling mimics the behavior of a number of </a:t>
            </a:r>
            <a:r>
              <a:rPr lang="ja-JP" altLang="en-US" dirty="0" smtClean="0"/>
              <a:t>“</a:t>
            </a:r>
            <a:r>
              <a:rPr lang="en-US" altLang="ja-JP" dirty="0" smtClean="0"/>
              <a:t>actors</a:t>
            </a:r>
            <a:r>
              <a:rPr lang="ja-JP" altLang="en-US" dirty="0" smtClean="0"/>
              <a:t>”</a:t>
            </a:r>
            <a:r>
              <a:rPr lang="en-US" altLang="ja-JP" dirty="0" smtClean="0"/>
              <a:t> in a given situation, what other types of situations might benefit from this type of analysis?</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805690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hybrid AI systems, which combine two or more of the techniques previously discussed. Would a hybrid AI system be better suited for medical diagnosis than a purely CBR or expert system?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96561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emphasizes the role of knowledge today in the U.S. economy. Ask students to give examples of knowledge and information sectors (finance, publishing, etc.). It may come as a surprise to students that more than half the value of all stocks listed on the New York Stock Exchange is attributed to intangible assets such as knowledge and know-how. </a:t>
            </a:r>
          </a:p>
          <a:p>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and the next begin to answer the question </a:t>
            </a:r>
            <a:r>
              <a:rPr lang="ja-JP" altLang="en-US" dirty="0" smtClean="0"/>
              <a:t>“</a:t>
            </a:r>
            <a:r>
              <a:rPr lang="en-US" altLang="ja-JP" dirty="0" smtClean="0"/>
              <a:t>What is knowledge</a:t>
            </a:r>
            <a:r>
              <a:rPr lang="ja-JP" altLang="en-US" dirty="0" smtClean="0"/>
              <a:t>”</a:t>
            </a:r>
            <a:r>
              <a:rPr lang="en-US" altLang="ja-JP" dirty="0" smtClean="0"/>
              <a:t> as it pertains to the organization. Ask the students why it is important to define and describe knowledge. Ask students to provide examples of knowledge, given an example industry, that illustrate that it is a </a:t>
            </a:r>
            <a:r>
              <a:rPr lang="ja-JP" altLang="en-US" dirty="0" smtClean="0"/>
              <a:t>“</a:t>
            </a:r>
            <a:r>
              <a:rPr lang="en-US" altLang="ja-JP" dirty="0" smtClean="0"/>
              <a:t>firm asset</a:t>
            </a:r>
            <a:r>
              <a:rPr lang="ja-JP" altLang="en-US" dirty="0" smtClean="0"/>
              <a:t>”</a:t>
            </a:r>
            <a:r>
              <a:rPr lang="en-US" altLang="ja-JP" dirty="0" smtClean="0"/>
              <a:t>. (E.g., For an electrical appliances firm, knowing how to make the most efficient and cheapest air conditioner). Ask students to explain each element of the dimensions, providing examples. For example, what is meant by </a:t>
            </a:r>
            <a:r>
              <a:rPr lang="ja-JP" altLang="en-US" dirty="0" smtClean="0"/>
              <a:t>“</a:t>
            </a:r>
            <a:r>
              <a:rPr lang="en-US" altLang="ja-JP" dirty="0" smtClean="0"/>
              <a:t>knowledge is intangible”, </a:t>
            </a:r>
            <a:r>
              <a:rPr lang="ja-JP" altLang="en-US" dirty="0" smtClean="0"/>
              <a:t>“</a:t>
            </a:r>
            <a:r>
              <a:rPr lang="en-US" altLang="ja-JP" dirty="0" smtClean="0"/>
              <a:t>Give me an example of explicit knowledge,</a:t>
            </a:r>
            <a:r>
              <a:rPr lang="ja-JP" altLang="en-US" dirty="0" smtClean="0"/>
              <a:t>”</a:t>
            </a:r>
            <a:r>
              <a:rPr lang="en-US" altLang="ja-JP" dirty="0" smtClean="0"/>
              <a:t>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 Ask students to further explain or give examples for each characteristic. For example, </a:t>
            </a:r>
            <a:r>
              <a:rPr lang="ja-JP" altLang="en-US" dirty="0" smtClean="0"/>
              <a:t>“</a:t>
            </a:r>
            <a:r>
              <a:rPr lang="en-US" altLang="ja-JP" dirty="0" smtClean="0"/>
              <a:t>What is an example of knowledge with a social basis?</a:t>
            </a:r>
            <a:r>
              <a:rPr lang="ja-JP" altLang="en-US" dirty="0" smtClean="0"/>
              <a:t>”</a:t>
            </a:r>
            <a:r>
              <a:rPr lang="en-US" altLang="ja-JP" dirty="0" smtClean="0"/>
              <a:t> </a:t>
            </a:r>
            <a:r>
              <a:rPr lang="ja-JP" altLang="en-US" dirty="0" smtClean="0"/>
              <a:t>“</a:t>
            </a:r>
            <a:r>
              <a:rPr lang="en-US" altLang="ja-JP" dirty="0" smtClean="0"/>
              <a:t>What is an example of knowledge that is sticky; what is sticky about it?</a:t>
            </a:r>
            <a:r>
              <a:rPr lang="ja-JP" altLang="en-US" dirty="0" smtClean="0"/>
              <a:t>”</a:t>
            </a:r>
            <a:r>
              <a:rPr lang="en-US" altLang="ja-JP"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emphasizes the value of knowledge to the organization, making distinctions among data, information, knowledge, and wisdom. Ask the students to distinguish among data, information, knowledge, and wisdom. Give examples of well-known companies and ask students to describe knowledge the company has that gives it competitive advantage, such as Apple, eBay, the Gap, Burger King, and so on. It might also be a good time to point out what is the value of a </a:t>
            </a:r>
            <a:r>
              <a:rPr lang="ja-JP" altLang="en-US" dirty="0" smtClean="0"/>
              <a:t>“</a:t>
            </a:r>
            <a:r>
              <a:rPr lang="en-US" altLang="ja-JP" dirty="0" smtClean="0"/>
              <a:t>skilled labor force.</a:t>
            </a:r>
            <a:r>
              <a:rPr lang="ja-JP" altLang="en-US" dirty="0" smtClean="0"/>
              <a:t>”</a:t>
            </a:r>
            <a:r>
              <a:rPr lang="en-US" altLang="ja-JP" dirty="0" smtClean="0"/>
              <a:t> That value results from the knowledge employees have to do their jobs efficiently and effectively. This knowledge in the heads of employees is hard to replace.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60308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emphasizes the value of knowledge to the organization, making distinctions among data, information, knowledge, and wisdom. Ask the students to distinguish among data, information, knowledge, and wisdom. Give examples of well-known companies and ask students to describe knowledge the company has that gives it competitive advantage, such as Apple, eBay, the Gap, Burger King, and so on. It might also be a good time to point out what is the value of a </a:t>
            </a:r>
            <a:r>
              <a:rPr lang="ja-JP" altLang="en-US" dirty="0" smtClean="0"/>
              <a:t>“</a:t>
            </a:r>
            <a:r>
              <a:rPr lang="en-US" altLang="ja-JP" dirty="0" smtClean="0"/>
              <a:t>skilled labor force.</a:t>
            </a:r>
            <a:r>
              <a:rPr lang="ja-JP" altLang="en-US" dirty="0" smtClean="0"/>
              <a:t>”</a:t>
            </a:r>
            <a:r>
              <a:rPr lang="en-US" altLang="ja-JP" dirty="0" smtClean="0"/>
              <a:t> That value results from the knowledge employees have to do their jobs efficiently and effectively. This knowledge in the heads of employees is hard to replace.</a:t>
            </a:r>
          </a:p>
          <a:p>
            <a:pPr eaLnBrk="1" hangingPunct="1"/>
            <a:endParaRPr lang="en-US" altLang="en-US" dirty="0" smtClean="0"/>
          </a:p>
          <a:p>
            <a:pPr eaLnBrk="1" hangingPunct="1"/>
            <a:r>
              <a:rPr lang="en-US" altLang="en-US" dirty="0" smtClean="0"/>
              <a:t>This slide introduces the concept of organizational learning, which describes the process of gathering, creating, and applying knowledge. Most students will be surprised that organizations learn, and others will provide many examples of organizations which refused to learn anything. </a:t>
            </a:r>
          </a:p>
          <a:p>
            <a:pPr eaLnBrk="1" hangingPunct="1"/>
            <a:endParaRPr lang="en-US" altLang="en-US" dirty="0" smtClean="0"/>
          </a:p>
          <a:p>
            <a:pPr eaLnBrk="1" hangingPunct="1"/>
            <a:r>
              <a:rPr lang="en-US" altLang="en-US" dirty="0" smtClean="0"/>
              <a:t>In organizational learning, knowledge becomes the driver of new behavior—decision making, new products and services, new business processes. This might be seen also as organizations sensing and responding to their environment. Give the students examples of organizations, such as a school, hospital, bank, clothing manufacturer, and ask them to provide examples of how that business might demonstrate organizational learning. How well do students think the Big Three automakers in the United States learned in the past twenty years</a:t>
            </a: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96000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defines the term knowledge management and describes the process from acquiring knowledge to applying it as a value chain, and is followed by slides detailing each stage. Each stage of the chain adds more value to the raw data and information. Ask the students to differentiate between the stages, and how each stage could incorporate more value? For example, how does knowledge once it is stored incorporate more value than the previous stage, knowledge that is being acquired?</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56956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second stage of the knowledge value chain, knowledge storage, describing the ways in which knowledge is stored as well as the importance of management in creating and maintaining repositories of knowledge. Give the students an example company, such as a medical practice, and ask what type of knowledge they would need and how it should be stored (e.g., medical records of patients).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39332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11</a:t>
            </a:r>
            <a:endParaRPr lang="en-US" dirty="0"/>
          </a:p>
        </p:txBody>
      </p:sp>
      <p:sp>
        <p:nvSpPr>
          <p:cNvPr id="5" name="Text Placeholder 4"/>
          <p:cNvSpPr>
            <a:spLocks noGrp="1"/>
          </p:cNvSpPr>
          <p:nvPr>
            <p:ph type="body" sz="quarter" idx="15"/>
          </p:nvPr>
        </p:nvSpPr>
        <p:spPr/>
        <p:txBody>
          <a:bodyPr/>
          <a:lstStyle/>
          <a:p>
            <a:r>
              <a:rPr lang="en-US" dirty="0"/>
              <a:t>Managing Knowledge</a:t>
            </a:r>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Knowledge Management Value Chain (2 of 3)</a:t>
            </a:r>
            <a:endParaRPr lang="en-US" dirty="0"/>
          </a:p>
        </p:txBody>
      </p:sp>
      <p:sp>
        <p:nvSpPr>
          <p:cNvPr id="3" name="Content Placeholder 2"/>
          <p:cNvSpPr>
            <a:spLocks noGrp="1"/>
          </p:cNvSpPr>
          <p:nvPr>
            <p:ph idx="1"/>
          </p:nvPr>
        </p:nvSpPr>
        <p:spPr/>
        <p:txBody>
          <a:bodyPr/>
          <a:lstStyle/>
          <a:p>
            <a:r>
              <a:rPr lang="en-US" dirty="0" smtClean="0"/>
              <a:t>Knowledge acquisition</a:t>
            </a:r>
          </a:p>
          <a:p>
            <a:pPr lvl="1"/>
            <a:r>
              <a:rPr lang="en-US" dirty="0" smtClean="0"/>
              <a:t>Documenting tacit and explicit knowledge</a:t>
            </a:r>
          </a:p>
          <a:p>
            <a:pPr lvl="2"/>
            <a:r>
              <a:rPr lang="en-US" dirty="0" smtClean="0"/>
              <a:t>Storing documents, reports, presentations, best practices</a:t>
            </a:r>
          </a:p>
          <a:p>
            <a:pPr lvl="2"/>
            <a:r>
              <a:rPr lang="en-US" dirty="0" smtClean="0"/>
              <a:t>Unstructured documents (e.g., e-mails)</a:t>
            </a:r>
          </a:p>
          <a:p>
            <a:pPr lvl="2"/>
            <a:r>
              <a:rPr lang="en-US" dirty="0" smtClean="0"/>
              <a:t>Developing online expert networks</a:t>
            </a:r>
          </a:p>
          <a:p>
            <a:pPr lvl="1"/>
            <a:r>
              <a:rPr lang="en-US" dirty="0" smtClean="0"/>
              <a:t>Creating knowledge</a:t>
            </a:r>
          </a:p>
          <a:p>
            <a:pPr lvl="1"/>
            <a:r>
              <a:rPr lang="en-US" dirty="0" smtClean="0"/>
              <a:t>Tracking data from TPS and external sources</a:t>
            </a:r>
          </a:p>
          <a:p>
            <a:r>
              <a:rPr lang="en-US" dirty="0" smtClean="0"/>
              <a:t>Knowledge storage</a:t>
            </a:r>
          </a:p>
          <a:p>
            <a:pPr lvl="1"/>
            <a:r>
              <a:rPr lang="en-US" dirty="0" smtClean="0"/>
              <a:t>Databases</a:t>
            </a:r>
          </a:p>
          <a:p>
            <a:pPr lvl="1"/>
            <a:r>
              <a:rPr lang="en-US" dirty="0" smtClean="0"/>
              <a:t>Document management systems</a:t>
            </a:r>
          </a:p>
          <a:p>
            <a:pPr lvl="1"/>
            <a:r>
              <a:rPr lang="en-US" dirty="0" smtClean="0"/>
              <a:t>Role of management</a:t>
            </a:r>
            <a:endParaRPr lang="en-US" dirty="0"/>
          </a:p>
        </p:txBody>
      </p:sp>
    </p:spTree>
    <p:extLst>
      <p:ext uri="{BB962C8B-B14F-4D97-AF65-F5344CB8AC3E}">
        <p14:creationId xmlns:p14="http://schemas.microsoft.com/office/powerpoint/2010/main" val="84294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Knowledge Management Value Chain (3 of 3)</a:t>
            </a:r>
            <a:endParaRPr lang="en-US" dirty="0"/>
          </a:p>
        </p:txBody>
      </p:sp>
      <p:sp>
        <p:nvSpPr>
          <p:cNvPr id="3" name="Content Placeholder 2"/>
          <p:cNvSpPr>
            <a:spLocks noGrp="1"/>
          </p:cNvSpPr>
          <p:nvPr>
            <p:ph idx="1"/>
          </p:nvPr>
        </p:nvSpPr>
        <p:spPr/>
        <p:txBody>
          <a:bodyPr/>
          <a:lstStyle/>
          <a:p>
            <a:r>
              <a:rPr lang="en-US" dirty="0" smtClean="0"/>
              <a:t>Knowledge dissemination</a:t>
            </a:r>
          </a:p>
          <a:p>
            <a:pPr lvl="1"/>
            <a:r>
              <a:rPr lang="en-US" dirty="0" smtClean="0"/>
              <a:t>Portals, wikis</a:t>
            </a:r>
          </a:p>
          <a:p>
            <a:pPr lvl="1"/>
            <a:r>
              <a:rPr lang="en-US" dirty="0" smtClean="0"/>
              <a:t>E-mail, instant messaging</a:t>
            </a:r>
          </a:p>
          <a:p>
            <a:pPr lvl="1"/>
            <a:r>
              <a:rPr lang="en-US" dirty="0" smtClean="0"/>
              <a:t>Search engines, collaboration tools</a:t>
            </a:r>
          </a:p>
          <a:p>
            <a:pPr lvl="1"/>
            <a:r>
              <a:rPr lang="en-US" dirty="0" smtClean="0"/>
              <a:t>A deluge of information? </a:t>
            </a:r>
          </a:p>
          <a:p>
            <a:pPr lvl="2"/>
            <a:r>
              <a:rPr lang="en-US" dirty="0" smtClean="0"/>
              <a:t>Training programs, informal networks, and shared management experience help managers focus attention on important information.</a:t>
            </a:r>
          </a:p>
          <a:p>
            <a:r>
              <a:rPr lang="en-US" dirty="0" smtClean="0"/>
              <a:t>Knowledge application </a:t>
            </a:r>
          </a:p>
          <a:p>
            <a:pPr lvl="1"/>
            <a:r>
              <a:rPr lang="en-US" dirty="0" smtClean="0"/>
              <a:t>New business practices</a:t>
            </a:r>
          </a:p>
          <a:p>
            <a:pPr lvl="1"/>
            <a:r>
              <a:rPr lang="en-US" dirty="0" smtClean="0"/>
              <a:t>New products and services</a:t>
            </a:r>
          </a:p>
          <a:p>
            <a:pPr lvl="1"/>
            <a:r>
              <a:rPr lang="en-US" dirty="0" smtClean="0"/>
              <a:t>New markets</a:t>
            </a:r>
            <a:endParaRPr lang="en-US" dirty="0"/>
          </a:p>
        </p:txBody>
      </p:sp>
    </p:spTree>
    <p:extLst>
      <p:ext uri="{BB962C8B-B14F-4D97-AF65-F5344CB8AC3E}">
        <p14:creationId xmlns:p14="http://schemas.microsoft.com/office/powerpoint/2010/main" val="1353901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11.1: </a:t>
            </a:r>
            <a:r>
              <a:rPr lang="en-US" altLang="en-US" dirty="0"/>
              <a:t>The Knowledge Management Value </a:t>
            </a:r>
            <a:r>
              <a:rPr lang="en-US" altLang="en-US" dirty="0" smtClean="0"/>
              <a:t>Chain</a:t>
            </a:r>
            <a:endParaRPr lang="en-US" dirty="0"/>
          </a:p>
        </p:txBody>
      </p:sp>
      <p:pic>
        <p:nvPicPr>
          <p:cNvPr id="3" name="Picture 2" descr="This graphic details the stages of the knowledge management value chain, separating the information system activities from the management/organizational activities involved at each st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51623"/>
            <a:ext cx="7467600" cy="4146023"/>
          </a:xfrm>
          <a:prstGeom prst="rect">
            <a:avLst/>
          </a:prstGeom>
        </p:spPr>
      </p:pic>
    </p:spTree>
    <p:extLst>
      <p:ext uri="{BB962C8B-B14F-4D97-AF65-F5344CB8AC3E}">
        <p14:creationId xmlns:p14="http://schemas.microsoft.com/office/powerpoint/2010/main" val="155554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Building Organizational and Management Capital: Collaboration, Communities of Practice, and Office Environments</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Developing new organizational roles and responsibilities for the acquisition of knowledge</a:t>
            </a:r>
          </a:p>
          <a:p>
            <a:r>
              <a:rPr lang="en-US" dirty="0" smtClean="0"/>
              <a:t>Chief knowledge officer executives</a:t>
            </a:r>
          </a:p>
          <a:p>
            <a:r>
              <a:rPr lang="en-US" dirty="0" smtClean="0"/>
              <a:t>Dedicated staff / knowledge managers</a:t>
            </a:r>
          </a:p>
          <a:p>
            <a:r>
              <a:rPr lang="en-US" dirty="0" smtClean="0"/>
              <a:t>Communities of practice (COPs) </a:t>
            </a:r>
          </a:p>
          <a:p>
            <a:pPr lvl="1"/>
            <a:r>
              <a:rPr lang="en-US" dirty="0" smtClean="0"/>
              <a:t>Informal social networks of professionals and employees </a:t>
            </a:r>
          </a:p>
          <a:p>
            <a:pPr lvl="1"/>
            <a:r>
              <a:rPr lang="en-US" dirty="0"/>
              <a:t>A</a:t>
            </a:r>
            <a:r>
              <a:rPr lang="en-US" dirty="0" smtClean="0"/>
              <a:t>ctivities include education, online newsletters, sharing knowledge</a:t>
            </a:r>
          </a:p>
          <a:p>
            <a:pPr lvl="1"/>
            <a:r>
              <a:rPr lang="en-US" dirty="0" smtClean="0"/>
              <a:t>Reduce learning curves of new employees</a:t>
            </a:r>
            <a:endParaRPr lang="en-US" dirty="0"/>
          </a:p>
        </p:txBody>
      </p:sp>
    </p:spTree>
    <p:extLst>
      <p:ext uri="{BB962C8B-B14F-4D97-AF65-F5344CB8AC3E}">
        <p14:creationId xmlns:p14="http://schemas.microsoft.com/office/powerpoint/2010/main" val="2529390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Knowledge Management Systems</a:t>
            </a:r>
            <a:endParaRPr lang="en-US" dirty="0"/>
          </a:p>
        </p:txBody>
      </p:sp>
      <p:sp>
        <p:nvSpPr>
          <p:cNvPr id="3" name="Content Placeholder 2"/>
          <p:cNvSpPr>
            <a:spLocks noGrp="1"/>
          </p:cNvSpPr>
          <p:nvPr>
            <p:ph idx="1"/>
          </p:nvPr>
        </p:nvSpPr>
        <p:spPr/>
        <p:txBody>
          <a:bodyPr/>
          <a:lstStyle/>
          <a:p>
            <a:r>
              <a:rPr lang="en-US" dirty="0" smtClean="0"/>
              <a:t>Enterprise-wide knowledge management systems</a:t>
            </a:r>
          </a:p>
          <a:p>
            <a:pPr lvl="1"/>
            <a:r>
              <a:rPr lang="en-US" dirty="0" smtClean="0"/>
              <a:t>General-purpose firm-wide efforts to collect, store, distribute, and apply digital content and knowledge</a:t>
            </a:r>
          </a:p>
          <a:p>
            <a:r>
              <a:rPr lang="en-US" dirty="0" smtClean="0"/>
              <a:t>Knowledge work systems (KWS)</a:t>
            </a:r>
          </a:p>
          <a:p>
            <a:pPr lvl="1"/>
            <a:r>
              <a:rPr lang="en-US" dirty="0" smtClean="0"/>
              <a:t>Specialized systems built for engineers, scientists, other knowledge workers charged with discovering and creating new knowledge</a:t>
            </a:r>
          </a:p>
          <a:p>
            <a:r>
              <a:rPr lang="en-US" dirty="0" smtClean="0"/>
              <a:t>Intelligent techniques </a:t>
            </a:r>
          </a:p>
          <a:p>
            <a:pPr lvl="1"/>
            <a:r>
              <a:rPr lang="en-US" dirty="0" smtClean="0"/>
              <a:t>Diverse group of techniques such as data mining used for various goals: discovering knowledge, distilling knowledge, discovering optimal solutions </a:t>
            </a:r>
            <a:endParaRPr lang="en-US" dirty="0"/>
          </a:p>
        </p:txBody>
      </p:sp>
    </p:spTree>
    <p:extLst>
      <p:ext uri="{BB962C8B-B14F-4D97-AF65-F5344CB8AC3E}">
        <p14:creationId xmlns:p14="http://schemas.microsoft.com/office/powerpoint/2010/main" val="4218116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11.2: </a:t>
            </a:r>
            <a:r>
              <a:rPr lang="en-US" altLang="en-US" dirty="0" smtClean="0"/>
              <a:t>Major Types of Knowledge Management Systems</a:t>
            </a:r>
            <a:endParaRPr lang="en-US" dirty="0"/>
          </a:p>
        </p:txBody>
      </p:sp>
      <p:pic>
        <p:nvPicPr>
          <p:cNvPr id="3" name="Picture 2" descr="This graphic illustrates the three major types of knowledge management systems, giving the purpose of the system and examples of the type of syste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00486"/>
            <a:ext cx="7467600" cy="3048297"/>
          </a:xfrm>
          <a:prstGeom prst="rect">
            <a:avLst/>
          </a:prstGeom>
        </p:spPr>
      </p:pic>
    </p:spTree>
    <p:extLst>
      <p:ext uri="{BB962C8B-B14F-4D97-AF65-F5344CB8AC3E}">
        <p14:creationId xmlns:p14="http://schemas.microsoft.com/office/powerpoint/2010/main" val="2162997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What Types of Systems Are Used for Enterprise-Wide Knowledge Management?</a:t>
            </a:r>
            <a:endParaRPr lang="en-US" dirty="0"/>
          </a:p>
        </p:txBody>
      </p:sp>
      <p:sp>
        <p:nvSpPr>
          <p:cNvPr id="3" name="Content Placeholder 2"/>
          <p:cNvSpPr>
            <a:spLocks noGrp="1"/>
          </p:cNvSpPr>
          <p:nvPr>
            <p:ph idx="1"/>
          </p:nvPr>
        </p:nvSpPr>
        <p:spPr>
          <a:xfrm>
            <a:off x="457200" y="1752600"/>
            <a:ext cx="8229600" cy="4373563"/>
          </a:xfrm>
        </p:spPr>
        <p:txBody>
          <a:bodyPr/>
          <a:lstStyle/>
          <a:p>
            <a:r>
              <a:rPr lang="en-US" altLang="en-US" dirty="0" smtClean="0"/>
              <a:t>Three major types of knowledge in an enterprise</a:t>
            </a:r>
          </a:p>
          <a:p>
            <a:pPr lvl="1"/>
            <a:r>
              <a:rPr lang="en-US" altLang="en-US" dirty="0" smtClean="0"/>
              <a:t>Structured documents</a:t>
            </a:r>
          </a:p>
          <a:p>
            <a:pPr lvl="2"/>
            <a:r>
              <a:rPr lang="en-US" altLang="en-US" dirty="0" smtClean="0"/>
              <a:t>Reports, presentations</a:t>
            </a:r>
          </a:p>
          <a:p>
            <a:pPr lvl="2"/>
            <a:r>
              <a:rPr lang="en-US" altLang="en-US" dirty="0" smtClean="0"/>
              <a:t>Formal rules</a:t>
            </a:r>
          </a:p>
          <a:p>
            <a:pPr lvl="1"/>
            <a:r>
              <a:rPr lang="en-US" altLang="en-US" dirty="0" smtClean="0"/>
              <a:t>Semistructured documents</a:t>
            </a:r>
          </a:p>
          <a:p>
            <a:pPr lvl="2"/>
            <a:r>
              <a:rPr lang="en-US" altLang="en-US" dirty="0" smtClean="0"/>
              <a:t>E-mails, videos</a:t>
            </a:r>
          </a:p>
          <a:p>
            <a:pPr lvl="1"/>
            <a:r>
              <a:rPr lang="en-US" altLang="en-US" dirty="0" smtClean="0"/>
              <a:t>Unstructured, tacit knowledge</a:t>
            </a:r>
          </a:p>
          <a:p>
            <a:r>
              <a:rPr lang="en-US" altLang="en-US" dirty="0" smtClean="0"/>
              <a:t>80% of an organization</a:t>
            </a:r>
            <a:r>
              <a:rPr lang="en-US" altLang="ja-JP" dirty="0" smtClean="0"/>
              <a:t>’s business content is semistructured or unstructured</a:t>
            </a:r>
            <a:endParaRPr lang="en-US" altLang="ja-JP" dirty="0"/>
          </a:p>
        </p:txBody>
      </p:sp>
    </p:spTree>
    <p:extLst>
      <p:ext uri="{BB962C8B-B14F-4D97-AF65-F5344CB8AC3E}">
        <p14:creationId xmlns:p14="http://schemas.microsoft.com/office/powerpoint/2010/main" val="278167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Enterprise Content Management Systems</a:t>
            </a:r>
            <a:endParaRPr lang="en-US" dirty="0"/>
          </a:p>
        </p:txBody>
      </p:sp>
      <p:sp>
        <p:nvSpPr>
          <p:cNvPr id="3" name="Content Placeholder 2"/>
          <p:cNvSpPr>
            <a:spLocks noGrp="1"/>
          </p:cNvSpPr>
          <p:nvPr>
            <p:ph idx="1"/>
          </p:nvPr>
        </p:nvSpPr>
        <p:spPr/>
        <p:txBody>
          <a:bodyPr/>
          <a:lstStyle/>
          <a:p>
            <a:r>
              <a:rPr lang="en-US" dirty="0" smtClean="0"/>
              <a:t>Help capture, store, retrieve, distribute, preserve documents and semistructured knowledge</a:t>
            </a:r>
          </a:p>
          <a:p>
            <a:r>
              <a:rPr lang="en-US" dirty="0" smtClean="0"/>
              <a:t>Bring in external sources</a:t>
            </a:r>
          </a:p>
          <a:p>
            <a:pPr lvl="1"/>
            <a:r>
              <a:rPr lang="en-US" dirty="0" smtClean="0"/>
              <a:t>News feeds, research</a:t>
            </a:r>
          </a:p>
          <a:p>
            <a:r>
              <a:rPr lang="en-US" dirty="0" smtClean="0"/>
              <a:t>Tools for communication and collaboration</a:t>
            </a:r>
          </a:p>
          <a:p>
            <a:pPr lvl="1"/>
            <a:r>
              <a:rPr lang="en-US" dirty="0" smtClean="0"/>
              <a:t>Blogs, wikis, and so on</a:t>
            </a:r>
          </a:p>
          <a:p>
            <a:r>
              <a:rPr lang="en-US" altLang="en-US" dirty="0"/>
              <a:t>Key </a:t>
            </a:r>
            <a:r>
              <a:rPr lang="en-US" altLang="en-US" dirty="0" smtClean="0"/>
              <a:t>problem: developing </a:t>
            </a:r>
            <a:r>
              <a:rPr lang="en-US" altLang="en-US" dirty="0"/>
              <a:t>taxonomy</a:t>
            </a:r>
          </a:p>
          <a:p>
            <a:r>
              <a:rPr lang="en-US" altLang="en-US" dirty="0"/>
              <a:t>Digital asset management </a:t>
            </a:r>
            <a:r>
              <a:rPr lang="en-US" altLang="en-US" dirty="0" smtClean="0"/>
              <a:t>systems</a:t>
            </a:r>
            <a:endParaRPr lang="en-US" dirty="0"/>
          </a:p>
        </p:txBody>
      </p:sp>
    </p:spTree>
    <p:extLst>
      <p:ext uri="{BB962C8B-B14F-4D97-AF65-F5344CB8AC3E}">
        <p14:creationId xmlns:p14="http://schemas.microsoft.com/office/powerpoint/2010/main" val="2839058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11.3: </a:t>
            </a:r>
            <a:r>
              <a:rPr lang="en-US" altLang="en-US" dirty="0" smtClean="0"/>
              <a:t>An Enterprise Content Management System</a:t>
            </a:r>
            <a:endParaRPr lang="en-US" dirty="0"/>
          </a:p>
        </p:txBody>
      </p:sp>
      <p:pic>
        <p:nvPicPr>
          <p:cNvPr id="3" name="Picture 2" descr="This graphic illustrates the functions of an enterprise content management syste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7315200" cy="4319354"/>
          </a:xfrm>
          <a:prstGeom prst="rect">
            <a:avLst/>
          </a:prstGeom>
        </p:spPr>
      </p:pic>
    </p:spTree>
    <p:extLst>
      <p:ext uri="{BB962C8B-B14F-4D97-AF65-F5344CB8AC3E}">
        <p14:creationId xmlns:p14="http://schemas.microsoft.com/office/powerpoint/2010/main" val="344024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Organizations: ECM in the Cloud Empowers New Zealand Department of Conservation</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Class discussion</a:t>
            </a:r>
          </a:p>
          <a:p>
            <a:pPr lvl="1"/>
            <a:r>
              <a:rPr lang="en-US" dirty="0"/>
              <a:t>Describe the knowledge management </a:t>
            </a:r>
            <a:r>
              <a:rPr lang="en-US" dirty="0" smtClean="0"/>
              <a:t>problem discussed </a:t>
            </a:r>
            <a:r>
              <a:rPr lang="en-US" dirty="0"/>
              <a:t>in this case study.</a:t>
            </a:r>
          </a:p>
          <a:p>
            <a:pPr lvl="1"/>
            <a:r>
              <a:rPr lang="en-US" dirty="0" smtClean="0"/>
              <a:t>What </a:t>
            </a:r>
            <a:r>
              <a:rPr lang="en-US" dirty="0"/>
              <a:t>management, organization, and </a:t>
            </a:r>
            <a:r>
              <a:rPr lang="en-US" dirty="0" smtClean="0"/>
              <a:t>technology factors </a:t>
            </a:r>
            <a:r>
              <a:rPr lang="en-US" dirty="0"/>
              <a:t>contributed to the problem</a:t>
            </a:r>
            <a:r>
              <a:rPr lang="en-US" dirty="0" smtClean="0"/>
              <a:t>?</a:t>
            </a:r>
          </a:p>
          <a:p>
            <a:pPr lvl="1"/>
            <a:r>
              <a:rPr lang="en-US" dirty="0"/>
              <a:t>How did implementing enterprise content </a:t>
            </a:r>
            <a:r>
              <a:rPr lang="en-US" dirty="0" smtClean="0"/>
              <a:t>management solve </a:t>
            </a:r>
            <a:r>
              <a:rPr lang="en-US" dirty="0"/>
              <a:t>the problem? How did the </a:t>
            </a:r>
            <a:r>
              <a:rPr lang="en-US" dirty="0" smtClean="0"/>
              <a:t>new ECM </a:t>
            </a:r>
            <a:r>
              <a:rPr lang="en-US" dirty="0"/>
              <a:t>system change the way the DOC worked?</a:t>
            </a:r>
          </a:p>
          <a:p>
            <a:pPr lvl="1"/>
            <a:r>
              <a:rPr lang="en-US" dirty="0" smtClean="0"/>
              <a:t>How </a:t>
            </a:r>
            <a:r>
              <a:rPr lang="en-US" dirty="0"/>
              <a:t>successful was this solution? Explain</a:t>
            </a:r>
            <a:r>
              <a:rPr lang="en-US" dirty="0" smtClean="0"/>
              <a:t>.</a:t>
            </a:r>
            <a:endParaRPr lang="en-US" dirty="0"/>
          </a:p>
        </p:txBody>
      </p:sp>
    </p:spTree>
    <p:extLst>
      <p:ext uri="{BB962C8B-B14F-4D97-AF65-F5344CB8AC3E}">
        <p14:creationId xmlns:p14="http://schemas.microsoft.com/office/powerpoint/2010/main" val="2724619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11-1</a:t>
            </a:r>
            <a:r>
              <a:rPr lang="en-US" dirty="0" smtClean="0"/>
              <a:t> </a:t>
            </a:r>
            <a:r>
              <a:rPr lang="en-US" dirty="0"/>
              <a:t>What is the role of knowledge management systems in business?</a:t>
            </a:r>
            <a:endParaRPr lang="en-US" dirty="0" smtClean="0"/>
          </a:p>
          <a:p>
            <a:r>
              <a:rPr lang="en-US" b="1" dirty="0" smtClean="0">
                <a:solidFill>
                  <a:srgbClr val="007FA3"/>
                </a:solidFill>
              </a:rPr>
              <a:t>11-2</a:t>
            </a:r>
            <a:r>
              <a:rPr lang="en-US" b="1" dirty="0" smtClean="0">
                <a:solidFill>
                  <a:schemeClr val="accent1"/>
                </a:solidFill>
              </a:rPr>
              <a:t> </a:t>
            </a:r>
            <a:r>
              <a:rPr lang="en-US" dirty="0"/>
              <a:t>What types of systems are used for enterprise-wide </a:t>
            </a:r>
            <a:r>
              <a:rPr lang="en-US" dirty="0" smtClean="0"/>
              <a:t>knowledge management</a:t>
            </a:r>
            <a:r>
              <a:rPr lang="en-US" dirty="0"/>
              <a:t>, and how do they provide value for businesses?</a:t>
            </a:r>
            <a:endParaRPr lang="en-US" dirty="0" smtClean="0"/>
          </a:p>
          <a:p>
            <a:r>
              <a:rPr lang="en-US" b="1" dirty="0" smtClean="0">
                <a:solidFill>
                  <a:srgbClr val="007FA3"/>
                </a:solidFill>
              </a:rPr>
              <a:t>11-3</a:t>
            </a:r>
            <a:r>
              <a:rPr lang="en-US" dirty="0" smtClean="0"/>
              <a:t> </a:t>
            </a:r>
            <a:r>
              <a:rPr lang="en-US" dirty="0"/>
              <a:t>What are the major types of knowledge work systems, and how do </a:t>
            </a:r>
            <a:r>
              <a:rPr lang="en-US" dirty="0" smtClean="0"/>
              <a:t>they provide </a:t>
            </a:r>
            <a:r>
              <a:rPr lang="en-US" dirty="0"/>
              <a:t>value for firms?</a:t>
            </a:r>
            <a:endParaRPr lang="en-US" dirty="0" smtClean="0"/>
          </a:p>
          <a:p>
            <a:r>
              <a:rPr lang="en-US" b="1" dirty="0" smtClean="0">
                <a:solidFill>
                  <a:srgbClr val="007FA3"/>
                </a:solidFill>
              </a:rPr>
              <a:t>11-4</a:t>
            </a:r>
            <a:r>
              <a:rPr lang="en-US" dirty="0" smtClean="0"/>
              <a:t> </a:t>
            </a:r>
            <a:r>
              <a:rPr lang="en-US" dirty="0"/>
              <a:t>What are the business benefits of using intelligent techniques </a:t>
            </a:r>
            <a:r>
              <a:rPr lang="en-US" dirty="0" smtClean="0"/>
              <a:t>for knowledge </a:t>
            </a:r>
            <a:r>
              <a:rPr lang="en-US" dirty="0"/>
              <a:t>management?</a:t>
            </a:r>
          </a:p>
        </p:txBody>
      </p:sp>
    </p:spTree>
    <p:extLst>
      <p:ext uri="{BB962C8B-B14F-4D97-AF65-F5344CB8AC3E}">
        <p14:creationId xmlns:p14="http://schemas.microsoft.com/office/powerpoint/2010/main" val="426087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and Sharing Expertise</a:t>
            </a:r>
            <a:endParaRPr lang="en-US" dirty="0"/>
          </a:p>
        </p:txBody>
      </p:sp>
      <p:sp>
        <p:nvSpPr>
          <p:cNvPr id="3" name="Content Placeholder 2"/>
          <p:cNvSpPr>
            <a:spLocks noGrp="1"/>
          </p:cNvSpPr>
          <p:nvPr>
            <p:ph idx="1"/>
          </p:nvPr>
        </p:nvSpPr>
        <p:spPr/>
        <p:txBody>
          <a:bodyPr/>
          <a:lstStyle/>
          <a:p>
            <a:r>
              <a:rPr lang="en-US" altLang="en-US" dirty="0" smtClean="0"/>
              <a:t>Provide online directory of corporate experts in well-defined knowledge domains</a:t>
            </a:r>
          </a:p>
          <a:p>
            <a:r>
              <a:rPr lang="en-US" altLang="en-US" dirty="0" smtClean="0"/>
              <a:t>Search tools enable employees to find appropriate expert in a company</a:t>
            </a:r>
          </a:p>
          <a:p>
            <a:r>
              <a:rPr lang="en-US" altLang="en-US" dirty="0" smtClean="0"/>
              <a:t>Social networking and social business tools for finding knowledge outside the firm</a:t>
            </a:r>
          </a:p>
          <a:p>
            <a:pPr lvl="1"/>
            <a:r>
              <a:rPr lang="en-US" altLang="en-US" dirty="0" smtClean="0"/>
              <a:t>Saving</a:t>
            </a:r>
          </a:p>
          <a:p>
            <a:pPr lvl="1"/>
            <a:r>
              <a:rPr lang="en-US" altLang="en-US" dirty="0" smtClean="0"/>
              <a:t>Tagging</a:t>
            </a:r>
          </a:p>
          <a:p>
            <a:pPr lvl="1"/>
            <a:r>
              <a:rPr lang="en-US" altLang="en-US" dirty="0"/>
              <a:t>S</a:t>
            </a:r>
            <a:r>
              <a:rPr lang="en-US" altLang="en-US" dirty="0" smtClean="0"/>
              <a:t>haring web pages</a:t>
            </a:r>
            <a:endParaRPr lang="en-US" altLang="en-US" dirty="0"/>
          </a:p>
        </p:txBody>
      </p:sp>
    </p:spTree>
    <p:extLst>
      <p:ext uri="{BB962C8B-B14F-4D97-AF65-F5344CB8AC3E}">
        <p14:creationId xmlns:p14="http://schemas.microsoft.com/office/powerpoint/2010/main" val="558161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a:t>
            </a:r>
            <a:r>
              <a:rPr lang="en-US" dirty="0" smtClean="0"/>
              <a:t>Management Systems </a:t>
            </a:r>
            <a:r>
              <a:rPr lang="en-US" dirty="0"/>
              <a:t>(LMS</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Provide tools for management, delivery, tracking, and assessment of employee learning and training</a:t>
            </a:r>
          </a:p>
          <a:p>
            <a:r>
              <a:rPr lang="en-US" sz="2400" dirty="0" smtClean="0"/>
              <a:t>Support multiple modes of learning </a:t>
            </a:r>
          </a:p>
          <a:p>
            <a:pPr lvl="1"/>
            <a:r>
              <a:rPr lang="en-US" sz="1800" dirty="0" smtClean="0"/>
              <a:t>CD-ROM, web-based classes, online forums, and so on</a:t>
            </a:r>
          </a:p>
          <a:p>
            <a:r>
              <a:rPr lang="en-US" sz="2400" dirty="0" smtClean="0"/>
              <a:t>Automates selection and administration of courses</a:t>
            </a:r>
          </a:p>
          <a:p>
            <a:r>
              <a:rPr lang="en-US" sz="2400" dirty="0" smtClean="0"/>
              <a:t>Assembles and delivers learning content</a:t>
            </a:r>
          </a:p>
          <a:p>
            <a:r>
              <a:rPr lang="en-US" sz="2400" dirty="0" smtClean="0"/>
              <a:t>Measures learning effectiveness</a:t>
            </a:r>
          </a:p>
          <a:p>
            <a:r>
              <a:rPr lang="en-US" sz="2400" dirty="0" smtClean="0"/>
              <a:t>Massively open online courses (MOOCs)</a:t>
            </a:r>
          </a:p>
          <a:p>
            <a:pPr lvl="1"/>
            <a:r>
              <a:rPr lang="en-US" sz="1800" dirty="0" smtClean="0"/>
              <a:t>Web course open to large numbers of participants</a:t>
            </a:r>
          </a:p>
          <a:p>
            <a:endParaRPr lang="en-US" sz="2400" dirty="0"/>
          </a:p>
        </p:txBody>
      </p:sp>
    </p:spTree>
    <p:extLst>
      <p:ext uri="{BB962C8B-B14F-4D97-AF65-F5344CB8AC3E}">
        <p14:creationId xmlns:p14="http://schemas.microsoft.com/office/powerpoint/2010/main" val="3154634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Knowledge Workers and Knowledge Work</a:t>
            </a:r>
            <a:endParaRPr lang="en-US" dirty="0"/>
          </a:p>
        </p:txBody>
      </p:sp>
      <p:sp>
        <p:nvSpPr>
          <p:cNvPr id="3" name="Content Placeholder 2"/>
          <p:cNvSpPr>
            <a:spLocks noGrp="1"/>
          </p:cNvSpPr>
          <p:nvPr>
            <p:ph idx="1"/>
          </p:nvPr>
        </p:nvSpPr>
        <p:spPr/>
        <p:txBody>
          <a:bodyPr/>
          <a:lstStyle/>
          <a:p>
            <a:r>
              <a:rPr lang="en-US" dirty="0"/>
              <a:t>Knowledge workers </a:t>
            </a:r>
          </a:p>
          <a:p>
            <a:pPr lvl="1"/>
            <a:r>
              <a:rPr lang="en-US" dirty="0"/>
              <a:t>Researchers, designers, architects, scientists, engineers who create knowledge for the organization</a:t>
            </a:r>
          </a:p>
          <a:p>
            <a:pPr lvl="1"/>
            <a:r>
              <a:rPr lang="en-US" dirty="0"/>
              <a:t>Three key </a:t>
            </a:r>
            <a:r>
              <a:rPr lang="en-US" dirty="0" smtClean="0"/>
              <a:t>roles</a:t>
            </a:r>
            <a:endParaRPr lang="en-US" dirty="0"/>
          </a:p>
          <a:p>
            <a:pPr lvl="2"/>
            <a:r>
              <a:rPr lang="en-US" dirty="0"/>
              <a:t>Keeping organization current in knowledge</a:t>
            </a:r>
          </a:p>
          <a:p>
            <a:pPr lvl="2"/>
            <a:r>
              <a:rPr lang="en-US" dirty="0"/>
              <a:t>Serving as internal consultants regarding their areas of expertise</a:t>
            </a:r>
          </a:p>
          <a:p>
            <a:pPr lvl="2"/>
            <a:r>
              <a:rPr lang="en-US" dirty="0"/>
              <a:t>Acting as change agents, evaluating, initiating, and promoting change projects </a:t>
            </a:r>
            <a:endParaRPr lang="en-US" dirty="0" smtClean="0"/>
          </a:p>
          <a:p>
            <a:r>
              <a:rPr lang="en-US" dirty="0" smtClean="0"/>
              <a:t>Knowledge work systems</a:t>
            </a:r>
          </a:p>
          <a:p>
            <a:pPr lvl="1"/>
            <a:r>
              <a:rPr lang="en-US" dirty="0" smtClean="0"/>
              <a:t>Systems for knowledge workers to help create new knowledge and integrate that knowledge into business</a:t>
            </a:r>
            <a:endParaRPr lang="en-US" dirty="0"/>
          </a:p>
        </p:txBody>
      </p:sp>
    </p:spTree>
    <p:extLst>
      <p:ext uri="{BB962C8B-B14F-4D97-AF65-F5344CB8AC3E}">
        <p14:creationId xmlns:p14="http://schemas.microsoft.com/office/powerpoint/2010/main" val="415701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Requirements of Knowledge Work Systems</a:t>
            </a:r>
            <a:endParaRPr lang="en-US" dirty="0"/>
          </a:p>
        </p:txBody>
      </p:sp>
      <p:sp>
        <p:nvSpPr>
          <p:cNvPr id="3" name="Content Placeholder 2"/>
          <p:cNvSpPr>
            <a:spLocks noGrp="1"/>
          </p:cNvSpPr>
          <p:nvPr>
            <p:ph idx="1"/>
          </p:nvPr>
        </p:nvSpPr>
        <p:spPr/>
        <p:txBody>
          <a:bodyPr/>
          <a:lstStyle/>
          <a:p>
            <a:r>
              <a:rPr lang="en-US" dirty="0" smtClean="0"/>
              <a:t>Sufficient computing power for graphics, complex calculations</a:t>
            </a:r>
          </a:p>
          <a:p>
            <a:r>
              <a:rPr lang="en-US" dirty="0" smtClean="0"/>
              <a:t>Powerful graphics and analytical tools</a:t>
            </a:r>
          </a:p>
          <a:p>
            <a:r>
              <a:rPr lang="en-US" dirty="0" smtClean="0"/>
              <a:t>Communications and document management</a:t>
            </a:r>
          </a:p>
          <a:p>
            <a:r>
              <a:rPr lang="en-US" dirty="0" smtClean="0"/>
              <a:t>Access to external databases</a:t>
            </a:r>
          </a:p>
          <a:p>
            <a:r>
              <a:rPr lang="en-US" dirty="0" smtClean="0"/>
              <a:t>User-friendly interfaces</a:t>
            </a:r>
          </a:p>
          <a:p>
            <a:r>
              <a:rPr lang="en-US" dirty="0" smtClean="0"/>
              <a:t>Optimized for tasks to be performed (design engineering, financial analysis)</a:t>
            </a:r>
            <a:endParaRPr lang="en-US" dirty="0"/>
          </a:p>
        </p:txBody>
      </p:sp>
    </p:spTree>
    <p:extLst>
      <p:ext uri="{BB962C8B-B14F-4D97-AF65-F5344CB8AC3E}">
        <p14:creationId xmlns:p14="http://schemas.microsoft.com/office/powerpoint/2010/main" val="1090422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11.4: </a:t>
            </a:r>
            <a:r>
              <a:rPr lang="en-US" altLang="en-US" dirty="0" smtClean="0"/>
              <a:t>Requirements of Knowledge Work Systems</a:t>
            </a:r>
            <a:endParaRPr lang="en-US" dirty="0"/>
          </a:p>
        </p:txBody>
      </p:sp>
      <p:pic>
        <p:nvPicPr>
          <p:cNvPr id="3" name="Picture 2" descr="This graphic illustrates the main components of a knowledge work s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14" y="1676400"/>
            <a:ext cx="6217971" cy="4319354"/>
          </a:xfrm>
          <a:prstGeom prst="rect">
            <a:avLst/>
          </a:prstGeom>
        </p:spPr>
      </p:pic>
    </p:spTree>
    <p:extLst>
      <p:ext uri="{BB962C8B-B14F-4D97-AF65-F5344CB8AC3E}">
        <p14:creationId xmlns:p14="http://schemas.microsoft.com/office/powerpoint/2010/main" val="3503492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 of Knowledge Work Systems</a:t>
            </a:r>
            <a:endParaRPr lang="en-US" dirty="0"/>
          </a:p>
        </p:txBody>
      </p:sp>
      <p:sp>
        <p:nvSpPr>
          <p:cNvPr id="3" name="Content Placeholder 2"/>
          <p:cNvSpPr>
            <a:spLocks noGrp="1"/>
          </p:cNvSpPr>
          <p:nvPr>
            <p:ph idx="1"/>
          </p:nvPr>
        </p:nvSpPr>
        <p:spPr/>
        <p:txBody>
          <a:bodyPr/>
          <a:lstStyle/>
          <a:p>
            <a:r>
              <a:rPr lang="en-US" dirty="0" smtClean="0"/>
              <a:t>CAD (computer-aided design)</a:t>
            </a:r>
          </a:p>
          <a:p>
            <a:pPr lvl="1"/>
            <a:r>
              <a:rPr lang="en-US" dirty="0" smtClean="0"/>
              <a:t>Creation of engineering or architectural designs</a:t>
            </a:r>
          </a:p>
          <a:p>
            <a:pPr lvl="1"/>
            <a:r>
              <a:rPr lang="en-US" dirty="0" smtClean="0"/>
              <a:t>3D printing</a:t>
            </a:r>
          </a:p>
          <a:p>
            <a:r>
              <a:rPr lang="en-US" dirty="0" smtClean="0"/>
              <a:t>Virtual reality systems</a:t>
            </a:r>
          </a:p>
          <a:p>
            <a:pPr lvl="1"/>
            <a:r>
              <a:rPr lang="en-US" dirty="0" smtClean="0"/>
              <a:t>Simulate real-life environments</a:t>
            </a:r>
          </a:p>
          <a:p>
            <a:pPr lvl="1"/>
            <a:r>
              <a:rPr lang="en-US" dirty="0" smtClean="0"/>
              <a:t>3D medical modeling for surgeons</a:t>
            </a:r>
          </a:p>
          <a:p>
            <a:pPr lvl="1"/>
            <a:r>
              <a:rPr lang="en-US" dirty="0" smtClean="0"/>
              <a:t>Augmented reality (AR) systems</a:t>
            </a:r>
          </a:p>
          <a:p>
            <a:pPr lvl="1"/>
            <a:r>
              <a:rPr lang="en-US" dirty="0" smtClean="0"/>
              <a:t>VRML</a:t>
            </a:r>
          </a:p>
        </p:txBody>
      </p:sp>
    </p:spTree>
    <p:extLst>
      <p:ext uri="{BB962C8B-B14F-4D97-AF65-F5344CB8AC3E}">
        <p14:creationId xmlns:p14="http://schemas.microsoft.com/office/powerpoint/2010/main" val="3451711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What Are the Business Benefits of Using</a:t>
            </a:r>
            <a:br>
              <a:rPr lang="en-US" dirty="0" smtClean="0"/>
            </a:br>
            <a:r>
              <a:rPr lang="en-US" dirty="0" smtClean="0"/>
              <a:t>Intelligent Techniques for Knowledge</a:t>
            </a:r>
            <a:br>
              <a:rPr lang="en-US" dirty="0" smtClean="0"/>
            </a:br>
            <a:r>
              <a:rPr lang="en-US" dirty="0" smtClean="0"/>
              <a:t>Management?</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Intelligent techniques: Used to capture individual and collective knowledge and to extend knowledge base</a:t>
            </a:r>
          </a:p>
          <a:p>
            <a:pPr lvl="1"/>
            <a:r>
              <a:rPr lang="en-US" dirty="0" smtClean="0"/>
              <a:t>To capture tacit knowledge: Expert systems, case-based reasoning, fuzzy logic</a:t>
            </a:r>
          </a:p>
          <a:p>
            <a:pPr lvl="1"/>
            <a:r>
              <a:rPr lang="en-US" dirty="0" smtClean="0"/>
              <a:t>Knowledge discovery: Neural networks and data mining</a:t>
            </a:r>
          </a:p>
          <a:p>
            <a:pPr lvl="1"/>
            <a:r>
              <a:rPr lang="en-US" dirty="0" smtClean="0"/>
              <a:t>Generating solutions to complex problems: Genetic algorithms</a:t>
            </a:r>
          </a:p>
          <a:p>
            <a:pPr lvl="1"/>
            <a:r>
              <a:rPr lang="en-US" dirty="0" smtClean="0"/>
              <a:t>Automating tasks: Intelligent agents</a:t>
            </a:r>
          </a:p>
          <a:p>
            <a:r>
              <a:rPr lang="en-US" dirty="0" smtClean="0"/>
              <a:t>Artificial intelligence (AI) technology: </a:t>
            </a:r>
          </a:p>
          <a:p>
            <a:pPr lvl="1"/>
            <a:r>
              <a:rPr lang="en-US" dirty="0" smtClean="0"/>
              <a:t>Computer-based systems that emulate human behavior</a:t>
            </a:r>
            <a:endParaRPr lang="en-US" dirty="0"/>
          </a:p>
        </p:txBody>
      </p:sp>
    </p:spTree>
    <p:extLst>
      <p:ext uri="{BB962C8B-B14F-4D97-AF65-F5344CB8AC3E}">
        <p14:creationId xmlns:p14="http://schemas.microsoft.com/office/powerpoint/2010/main" val="3092904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Technology: Will Robots Replace People in Manufacturing?</a:t>
            </a:r>
            <a:endParaRPr lang="en-US" dirty="0"/>
          </a:p>
        </p:txBody>
      </p:sp>
      <p:sp>
        <p:nvSpPr>
          <p:cNvPr id="3" name="Content Placeholder 2"/>
          <p:cNvSpPr>
            <a:spLocks noGrp="1"/>
          </p:cNvSpPr>
          <p:nvPr>
            <p:ph idx="1"/>
          </p:nvPr>
        </p:nvSpPr>
        <p:spPr/>
        <p:txBody>
          <a:bodyPr/>
          <a:lstStyle/>
          <a:p>
            <a:r>
              <a:rPr lang="en-US" dirty="0" smtClean="0"/>
              <a:t>Class discussion</a:t>
            </a:r>
          </a:p>
          <a:p>
            <a:pPr lvl="1"/>
            <a:r>
              <a:rPr lang="en-US" dirty="0"/>
              <a:t>Why have robots caught on in manufacturing</a:t>
            </a:r>
            <a:r>
              <a:rPr lang="en-US" dirty="0" smtClean="0"/>
              <a:t>? What </a:t>
            </a:r>
            <a:r>
              <a:rPr lang="en-US" dirty="0"/>
              <a:t>knowledge to they require?</a:t>
            </a:r>
          </a:p>
          <a:p>
            <a:pPr lvl="1"/>
            <a:r>
              <a:rPr lang="en-US" dirty="0" smtClean="0"/>
              <a:t>Can </a:t>
            </a:r>
            <a:r>
              <a:rPr lang="en-US" dirty="0"/>
              <a:t>robots replace human workers in manufacturing</a:t>
            </a:r>
            <a:r>
              <a:rPr lang="en-US" dirty="0" smtClean="0"/>
              <a:t>? Explain </a:t>
            </a:r>
            <a:r>
              <a:rPr lang="en-US" dirty="0"/>
              <a:t>your </a:t>
            </a:r>
            <a:r>
              <a:rPr lang="en-US" dirty="0" smtClean="0"/>
              <a:t>answer.</a:t>
            </a:r>
          </a:p>
          <a:p>
            <a:pPr lvl="1"/>
            <a:r>
              <a:rPr lang="en-US" dirty="0" smtClean="0"/>
              <a:t>If </a:t>
            </a:r>
            <a:r>
              <a:rPr lang="en-US" dirty="0"/>
              <a:t>you were considering introducing robots in </a:t>
            </a:r>
            <a:r>
              <a:rPr lang="en-US" dirty="0" smtClean="0"/>
              <a:t>your manufacturing </a:t>
            </a:r>
            <a:r>
              <a:rPr lang="en-US" dirty="0"/>
              <a:t>plant, what management, organization</a:t>
            </a:r>
            <a:r>
              <a:rPr lang="en-US" dirty="0" smtClean="0"/>
              <a:t>, and </a:t>
            </a:r>
            <a:r>
              <a:rPr lang="en-US" dirty="0"/>
              <a:t>technology issues would you need </a:t>
            </a:r>
            <a:r>
              <a:rPr lang="en-US" dirty="0" smtClean="0"/>
              <a:t>to address</a:t>
            </a:r>
            <a:r>
              <a:rPr lang="en-US" dirty="0"/>
              <a:t>?</a:t>
            </a:r>
          </a:p>
        </p:txBody>
      </p:sp>
    </p:spTree>
    <p:extLst>
      <p:ext uri="{BB962C8B-B14F-4D97-AF65-F5344CB8AC3E}">
        <p14:creationId xmlns:p14="http://schemas.microsoft.com/office/powerpoint/2010/main" val="316918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Knowledge: Expert Systems (1 of 2)</a:t>
            </a:r>
            <a:endParaRPr lang="en-US" dirty="0"/>
          </a:p>
        </p:txBody>
      </p:sp>
      <p:sp>
        <p:nvSpPr>
          <p:cNvPr id="3" name="Content Placeholder 2"/>
          <p:cNvSpPr>
            <a:spLocks noGrp="1"/>
          </p:cNvSpPr>
          <p:nvPr>
            <p:ph idx="1"/>
          </p:nvPr>
        </p:nvSpPr>
        <p:spPr/>
        <p:txBody>
          <a:bodyPr/>
          <a:lstStyle/>
          <a:p>
            <a:r>
              <a:rPr lang="en-US" sz="2000" dirty="0" smtClean="0"/>
              <a:t>Capture tacit knowledge in very specific and limited domain of human expertise</a:t>
            </a:r>
          </a:p>
          <a:p>
            <a:r>
              <a:rPr lang="en-US" sz="2000" dirty="0" smtClean="0"/>
              <a:t>Capture knowledge as set of rules</a:t>
            </a:r>
          </a:p>
          <a:p>
            <a:r>
              <a:rPr lang="en-US" sz="2000" dirty="0" smtClean="0"/>
              <a:t>Typically perform limited tasks</a:t>
            </a:r>
          </a:p>
          <a:p>
            <a:pPr lvl="1"/>
            <a:r>
              <a:rPr lang="en-US" sz="1600" dirty="0" smtClean="0"/>
              <a:t>Diagnosing malfunctioning machine</a:t>
            </a:r>
          </a:p>
          <a:p>
            <a:pPr lvl="1"/>
            <a:r>
              <a:rPr lang="en-US" sz="1600" dirty="0" smtClean="0"/>
              <a:t>Determining whether to grant credit for loan</a:t>
            </a:r>
          </a:p>
          <a:p>
            <a:r>
              <a:rPr lang="en-US" sz="2000" dirty="0" smtClean="0"/>
              <a:t>Used for discrete, highly structured decision making</a:t>
            </a:r>
          </a:p>
          <a:p>
            <a:r>
              <a:rPr lang="en-US" sz="2000" dirty="0" smtClean="0"/>
              <a:t>Knowledge base: Set of hundreds or thousands of rules</a:t>
            </a:r>
          </a:p>
          <a:p>
            <a:r>
              <a:rPr lang="en-US" sz="2000" dirty="0" smtClean="0"/>
              <a:t>Inference engine: Strategy used to search knowledge base</a:t>
            </a:r>
          </a:p>
          <a:p>
            <a:pPr lvl="1"/>
            <a:r>
              <a:rPr lang="en-US" sz="1600" dirty="0" smtClean="0"/>
              <a:t>Forward chaining</a:t>
            </a:r>
          </a:p>
          <a:p>
            <a:pPr lvl="1"/>
            <a:r>
              <a:rPr lang="en-US" sz="1600" dirty="0" smtClean="0"/>
              <a:t>Backward chaining</a:t>
            </a:r>
            <a:endParaRPr lang="en-US" sz="2000" dirty="0"/>
          </a:p>
        </p:txBody>
      </p:sp>
    </p:spTree>
    <p:extLst>
      <p:ext uri="{BB962C8B-B14F-4D97-AF65-F5344CB8AC3E}">
        <p14:creationId xmlns:p14="http://schemas.microsoft.com/office/powerpoint/2010/main" val="3605787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11.5: </a:t>
            </a:r>
            <a:r>
              <a:rPr lang="en-US" altLang="en-US" dirty="0" smtClean="0"/>
              <a:t>Rules in an Expert System</a:t>
            </a:r>
            <a:endParaRPr lang="en-US" dirty="0"/>
          </a:p>
        </p:txBody>
      </p:sp>
      <p:pic>
        <p:nvPicPr>
          <p:cNvPr id="3" name="Picture 2" descr="This graphic illustrates the use of if/then rules in an expert syste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95400"/>
            <a:ext cx="5867960" cy="4876800"/>
          </a:xfrm>
          <a:prstGeom prst="rect">
            <a:avLst/>
          </a:prstGeom>
        </p:spPr>
      </p:pic>
    </p:spTree>
    <p:extLst>
      <p:ext uri="{BB962C8B-B14F-4D97-AF65-F5344CB8AC3E}">
        <p14:creationId xmlns:p14="http://schemas.microsoft.com/office/powerpoint/2010/main" val="399501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a:t>
            </a:r>
            <a:r>
              <a:rPr lang="en-US" dirty="0"/>
              <a:t>How IBM’s Watson Became a Jeopardy Champion</a:t>
            </a:r>
            <a:endParaRPr lang="en-US" dirty="0" smtClean="0"/>
          </a:p>
          <a:p>
            <a:r>
              <a:rPr lang="en-US" dirty="0" smtClean="0"/>
              <a:t>Case 2: </a:t>
            </a:r>
            <a:r>
              <a:rPr lang="en-US" dirty="0"/>
              <a:t>Alfresco: Open Source Document Management and </a:t>
            </a:r>
            <a:r>
              <a:rPr lang="en-US" dirty="0" smtClean="0"/>
              <a:t>Collaboration</a:t>
            </a:r>
          </a:p>
        </p:txBody>
      </p:sp>
    </p:spTree>
    <p:extLst>
      <p:ext uri="{BB962C8B-B14F-4D97-AF65-F5344CB8AC3E}">
        <p14:creationId xmlns:p14="http://schemas.microsoft.com/office/powerpoint/2010/main" val="2792165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11.6: Inference Engines </a:t>
            </a:r>
            <a:r>
              <a:rPr lang="en-US" altLang="en-US" dirty="0" smtClean="0"/>
              <a:t>in Expert Systems</a:t>
            </a:r>
            <a:endParaRPr lang="en-US" dirty="0"/>
          </a:p>
        </p:txBody>
      </p:sp>
      <p:pic>
        <p:nvPicPr>
          <p:cNvPr id="3" name="Picture 2" descr="This graphic illustrates the types of rules that might be used by salespeople to determine whether or not to add a client to a prospect databas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33600"/>
            <a:ext cx="7866064" cy="3048000"/>
          </a:xfrm>
          <a:prstGeom prst="rect">
            <a:avLst/>
          </a:prstGeom>
        </p:spPr>
      </p:pic>
    </p:spTree>
    <p:extLst>
      <p:ext uri="{BB962C8B-B14F-4D97-AF65-F5344CB8AC3E}">
        <p14:creationId xmlns:p14="http://schemas.microsoft.com/office/powerpoint/2010/main" val="439582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Capturing Knowledge: Expert Systems </a:t>
            </a:r>
            <a:r>
              <a:rPr lang="en-US" dirty="0" smtClean="0"/>
              <a:t>(2 </a:t>
            </a:r>
            <a:r>
              <a:rPr lang="en-US" dirty="0"/>
              <a:t>of 2)</a:t>
            </a:r>
          </a:p>
        </p:txBody>
      </p:sp>
      <p:sp>
        <p:nvSpPr>
          <p:cNvPr id="3" name="Content Placeholder 2"/>
          <p:cNvSpPr>
            <a:spLocks noGrp="1"/>
          </p:cNvSpPr>
          <p:nvPr>
            <p:ph idx="1"/>
          </p:nvPr>
        </p:nvSpPr>
        <p:spPr/>
        <p:txBody>
          <a:bodyPr/>
          <a:lstStyle/>
          <a:p>
            <a:r>
              <a:rPr lang="en-US" dirty="0" smtClean="0"/>
              <a:t>Successful expert systems</a:t>
            </a:r>
          </a:p>
          <a:p>
            <a:pPr lvl="1"/>
            <a:r>
              <a:rPr lang="en-US" dirty="0" smtClean="0"/>
              <a:t>Con-Way Transportation’s system to automate and optimize planning of overnight shipment routes</a:t>
            </a:r>
          </a:p>
          <a:p>
            <a:r>
              <a:rPr lang="en-US" dirty="0" smtClean="0"/>
              <a:t>Most expert systems deal with problems of classification</a:t>
            </a:r>
          </a:p>
          <a:p>
            <a:pPr lvl="1"/>
            <a:r>
              <a:rPr lang="en-US" dirty="0" smtClean="0"/>
              <a:t>Have relatively few alternative outcomes </a:t>
            </a:r>
          </a:p>
          <a:p>
            <a:pPr lvl="1"/>
            <a:r>
              <a:rPr lang="en-US" dirty="0" smtClean="0"/>
              <a:t>Possible outcomes are known in advance </a:t>
            </a:r>
          </a:p>
          <a:p>
            <a:r>
              <a:rPr lang="en-US" dirty="0" smtClean="0"/>
              <a:t>Many expert systems require large, lengthy, and expensive development and maintenance efforts</a:t>
            </a:r>
          </a:p>
          <a:p>
            <a:pPr lvl="1"/>
            <a:r>
              <a:rPr lang="en-US" dirty="0" smtClean="0"/>
              <a:t>Hiring or training more experts may be less expensive</a:t>
            </a:r>
            <a:endParaRPr lang="en-US" dirty="0"/>
          </a:p>
        </p:txBody>
      </p:sp>
    </p:spTree>
    <p:extLst>
      <p:ext uri="{BB962C8B-B14F-4D97-AF65-F5344CB8AC3E}">
        <p14:creationId xmlns:p14="http://schemas.microsoft.com/office/powerpoint/2010/main" val="2626019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Organizational Intelligence: Case-Based Reasoning</a:t>
            </a:r>
            <a:endParaRPr lang="en-US" dirty="0"/>
          </a:p>
        </p:txBody>
      </p:sp>
      <p:sp>
        <p:nvSpPr>
          <p:cNvPr id="3" name="Content Placeholder 2"/>
          <p:cNvSpPr>
            <a:spLocks noGrp="1"/>
          </p:cNvSpPr>
          <p:nvPr>
            <p:ph idx="1"/>
          </p:nvPr>
        </p:nvSpPr>
        <p:spPr/>
        <p:txBody>
          <a:bodyPr/>
          <a:lstStyle/>
          <a:p>
            <a:r>
              <a:rPr lang="en-US" sz="2400" dirty="0" smtClean="0"/>
              <a:t>Descriptions of past experiences of human specialists (cases), stored in knowledge base</a:t>
            </a:r>
          </a:p>
          <a:p>
            <a:r>
              <a:rPr lang="en-US" sz="2400" dirty="0" smtClean="0"/>
              <a:t>System searches for cases with characteristics similar to new one and applies solutions of old case to new case</a:t>
            </a:r>
          </a:p>
          <a:p>
            <a:r>
              <a:rPr lang="en-US" sz="2400" dirty="0" smtClean="0"/>
              <a:t>Successful and unsuccessful applications are grouped with case</a:t>
            </a:r>
          </a:p>
          <a:p>
            <a:r>
              <a:rPr lang="en-US" sz="2400" dirty="0" smtClean="0"/>
              <a:t>Stores organizational intelligence</a:t>
            </a:r>
          </a:p>
          <a:p>
            <a:r>
              <a:rPr lang="en-US" sz="2400" dirty="0" smtClean="0"/>
              <a:t>CBR found in:</a:t>
            </a:r>
          </a:p>
          <a:p>
            <a:pPr lvl="1"/>
            <a:r>
              <a:rPr lang="en-US" sz="1800" dirty="0" smtClean="0"/>
              <a:t>Medical diagnostic systems</a:t>
            </a:r>
          </a:p>
          <a:p>
            <a:pPr lvl="1"/>
            <a:r>
              <a:rPr lang="en-US" sz="1800" dirty="0" smtClean="0"/>
              <a:t>Customer support</a:t>
            </a:r>
            <a:endParaRPr lang="en-US" sz="1800" dirty="0"/>
          </a:p>
        </p:txBody>
      </p:sp>
    </p:spTree>
    <p:extLst>
      <p:ext uri="{BB962C8B-B14F-4D97-AF65-F5344CB8AC3E}">
        <p14:creationId xmlns:p14="http://schemas.microsoft.com/office/powerpoint/2010/main" val="3555644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11.7: How Case-Based Reasoning Works</a:t>
            </a:r>
            <a:endParaRPr lang="en-US" dirty="0"/>
          </a:p>
        </p:txBody>
      </p:sp>
      <p:pic>
        <p:nvPicPr>
          <p:cNvPr id="3" name="Picture 2" descr="This graphic demonstrates the six main steps in case-based reason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371600"/>
            <a:ext cx="3626862" cy="4876800"/>
          </a:xfrm>
          <a:prstGeom prst="rect">
            <a:avLst/>
          </a:prstGeom>
        </p:spPr>
      </p:pic>
    </p:spTree>
    <p:extLst>
      <p:ext uri="{BB962C8B-B14F-4D97-AF65-F5344CB8AC3E}">
        <p14:creationId xmlns:p14="http://schemas.microsoft.com/office/powerpoint/2010/main" val="634091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Fuzzy Logic Systems</a:t>
            </a:r>
            <a:endParaRPr lang="en-US" dirty="0"/>
          </a:p>
        </p:txBody>
      </p:sp>
      <p:sp>
        <p:nvSpPr>
          <p:cNvPr id="3" name="Content Placeholder 2"/>
          <p:cNvSpPr>
            <a:spLocks noGrp="1"/>
          </p:cNvSpPr>
          <p:nvPr>
            <p:ph idx="1"/>
          </p:nvPr>
        </p:nvSpPr>
        <p:spPr/>
        <p:txBody>
          <a:bodyPr/>
          <a:lstStyle/>
          <a:p>
            <a:r>
              <a:rPr lang="en-US" altLang="en-US" sz="2400" dirty="0" smtClean="0"/>
              <a:t>Rule-based technology that represents imprecision used in linguistic categories (e.g., </a:t>
            </a:r>
            <a:r>
              <a:rPr lang="ja-JP" altLang="en-US" sz="2400" dirty="0" smtClean="0"/>
              <a:t>“</a:t>
            </a:r>
            <a:r>
              <a:rPr lang="en-US" altLang="ja-JP" sz="2400" dirty="0" smtClean="0"/>
              <a:t>cold,</a:t>
            </a:r>
            <a:r>
              <a:rPr lang="ja-JP" altLang="en-US" sz="2400" dirty="0" smtClean="0"/>
              <a:t>”</a:t>
            </a:r>
            <a:r>
              <a:rPr lang="en-US" altLang="ja-JP" sz="2400" dirty="0" smtClean="0"/>
              <a:t> </a:t>
            </a:r>
            <a:r>
              <a:rPr lang="ja-JP" altLang="en-US" sz="2400" dirty="0" smtClean="0"/>
              <a:t>“</a:t>
            </a:r>
            <a:r>
              <a:rPr lang="en-US" altLang="ja-JP" sz="2400" dirty="0" smtClean="0"/>
              <a:t>cool</a:t>
            </a:r>
            <a:r>
              <a:rPr lang="ja-JP" altLang="en-US" sz="2400" dirty="0" smtClean="0"/>
              <a:t>”</a:t>
            </a:r>
            <a:r>
              <a:rPr lang="en-US" altLang="ja-JP" sz="2400" dirty="0" smtClean="0"/>
              <a:t>) that represent range of values</a:t>
            </a:r>
          </a:p>
          <a:p>
            <a:r>
              <a:rPr lang="en-US" altLang="en-US" sz="2400" dirty="0" smtClean="0"/>
              <a:t>Describe a particular phenomenon or process linguistically and then represent that description in a small number of flexible rules</a:t>
            </a:r>
          </a:p>
          <a:p>
            <a:r>
              <a:rPr lang="en-US" altLang="en-US" sz="2400" dirty="0" smtClean="0"/>
              <a:t>Provides solutions to problems requiring expertise that is difficult to represent with IF-THEN rules</a:t>
            </a:r>
          </a:p>
          <a:p>
            <a:pPr lvl="1"/>
            <a:r>
              <a:rPr lang="en-US" altLang="en-US" sz="1800" dirty="0" smtClean="0"/>
              <a:t>Autofocus in cameras</a:t>
            </a:r>
          </a:p>
          <a:p>
            <a:pPr lvl="1"/>
            <a:r>
              <a:rPr lang="en-US" altLang="en-US" sz="1800" dirty="0" smtClean="0"/>
              <a:t>Detecting possible medical fraud</a:t>
            </a:r>
          </a:p>
          <a:p>
            <a:pPr lvl="1"/>
            <a:r>
              <a:rPr lang="en-US" altLang="en-US" sz="1800" dirty="0" smtClean="0"/>
              <a:t>Sendai</a:t>
            </a:r>
            <a:r>
              <a:rPr lang="en-US" altLang="ja-JP" sz="1800" dirty="0" smtClean="0"/>
              <a:t>’s subway system acceleration controls</a:t>
            </a:r>
            <a:endParaRPr lang="en-US" altLang="en-US" sz="1800" dirty="0"/>
          </a:p>
        </p:txBody>
      </p:sp>
    </p:spTree>
    <p:extLst>
      <p:ext uri="{BB962C8B-B14F-4D97-AF65-F5344CB8AC3E}">
        <p14:creationId xmlns:p14="http://schemas.microsoft.com/office/powerpoint/2010/main" val="3576436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11.8: Fuzzy Logic for Temperature Control</a:t>
            </a:r>
            <a:endParaRPr lang="en-US" dirty="0"/>
          </a:p>
        </p:txBody>
      </p:sp>
      <p:pic>
        <p:nvPicPr>
          <p:cNvPr id="3" name="Picture 2" descr="This graphic illustrates how a fuzzy logic system for room air conditioning might represent the imprecise values for temperatu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33600"/>
            <a:ext cx="7667088" cy="2971800"/>
          </a:xfrm>
          <a:prstGeom prst="rect">
            <a:avLst/>
          </a:prstGeom>
        </p:spPr>
      </p:pic>
    </p:spTree>
    <p:extLst>
      <p:ext uri="{BB962C8B-B14F-4D97-AF65-F5344CB8AC3E}">
        <p14:creationId xmlns:p14="http://schemas.microsoft.com/office/powerpoint/2010/main" val="1538522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sp>
        <p:nvSpPr>
          <p:cNvPr id="3" name="Content Placeholder 2"/>
          <p:cNvSpPr>
            <a:spLocks noGrp="1"/>
          </p:cNvSpPr>
          <p:nvPr>
            <p:ph idx="1"/>
          </p:nvPr>
        </p:nvSpPr>
        <p:spPr/>
        <p:txBody>
          <a:bodyPr/>
          <a:lstStyle/>
          <a:p>
            <a:r>
              <a:rPr lang="en-US" dirty="0" smtClean="0"/>
              <a:t>How computer programs improve performance without explicit programming</a:t>
            </a:r>
          </a:p>
          <a:p>
            <a:pPr lvl="1"/>
            <a:r>
              <a:rPr lang="en-US" dirty="0" smtClean="0"/>
              <a:t>Recognizing patterns</a:t>
            </a:r>
          </a:p>
          <a:p>
            <a:pPr lvl="1"/>
            <a:r>
              <a:rPr lang="en-US" dirty="0" smtClean="0"/>
              <a:t>Experience</a:t>
            </a:r>
          </a:p>
          <a:p>
            <a:pPr lvl="1"/>
            <a:r>
              <a:rPr lang="en-US" dirty="0" smtClean="0"/>
              <a:t>Prior learnings (database)</a:t>
            </a:r>
          </a:p>
          <a:p>
            <a:r>
              <a:rPr lang="en-US" dirty="0" smtClean="0"/>
              <a:t>Contemporary examples</a:t>
            </a:r>
          </a:p>
          <a:p>
            <a:pPr lvl="1"/>
            <a:r>
              <a:rPr lang="en-US" dirty="0" smtClean="0"/>
              <a:t>Google searches</a:t>
            </a:r>
          </a:p>
          <a:p>
            <a:pPr lvl="1"/>
            <a:r>
              <a:rPr lang="en-US" dirty="0" smtClean="0"/>
              <a:t>Recommender systems on Amazon, Netflix</a:t>
            </a:r>
            <a:endParaRPr lang="en-US" dirty="0"/>
          </a:p>
        </p:txBody>
      </p:sp>
    </p:spTree>
    <p:extLst>
      <p:ext uri="{BB962C8B-B14F-4D97-AF65-F5344CB8AC3E}">
        <p14:creationId xmlns:p14="http://schemas.microsoft.com/office/powerpoint/2010/main" val="1963412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Neural Networks</a:t>
            </a:r>
            <a:endParaRPr lang="en-US" dirty="0"/>
          </a:p>
        </p:txBody>
      </p:sp>
      <p:sp>
        <p:nvSpPr>
          <p:cNvPr id="3" name="Content Placeholder 2"/>
          <p:cNvSpPr>
            <a:spLocks noGrp="1"/>
          </p:cNvSpPr>
          <p:nvPr>
            <p:ph idx="1"/>
          </p:nvPr>
        </p:nvSpPr>
        <p:spPr/>
        <p:txBody>
          <a:bodyPr/>
          <a:lstStyle/>
          <a:p>
            <a:r>
              <a:rPr lang="en-US" altLang="en-US" sz="2400" dirty="0" smtClean="0"/>
              <a:t>Find patterns and relationships in massive amounts of data too complicated for humans to analyze</a:t>
            </a:r>
          </a:p>
          <a:p>
            <a:r>
              <a:rPr lang="ja-JP" altLang="en-US" sz="2400" dirty="0" smtClean="0"/>
              <a:t>“</a:t>
            </a:r>
            <a:r>
              <a:rPr lang="en-US" altLang="ja-JP" sz="2400" dirty="0" smtClean="0"/>
              <a:t>Learn</a:t>
            </a:r>
            <a:r>
              <a:rPr lang="ja-JP" altLang="en-US" sz="2400" dirty="0" smtClean="0"/>
              <a:t>”</a:t>
            </a:r>
            <a:r>
              <a:rPr lang="en-US" altLang="ja-JP" sz="2400" dirty="0" smtClean="0"/>
              <a:t> patterns by searching for relationships, building models, and correcting over and over again</a:t>
            </a:r>
          </a:p>
          <a:p>
            <a:r>
              <a:rPr lang="en-US" altLang="en-US" sz="2400" dirty="0" smtClean="0"/>
              <a:t>Humans </a:t>
            </a:r>
            <a:r>
              <a:rPr lang="ja-JP" altLang="en-US" sz="2400" dirty="0" smtClean="0"/>
              <a:t>“</a:t>
            </a:r>
            <a:r>
              <a:rPr lang="en-US" altLang="ja-JP" sz="2400" dirty="0" smtClean="0"/>
              <a:t>train</a:t>
            </a:r>
            <a:r>
              <a:rPr lang="ja-JP" altLang="en-US" sz="2400" dirty="0" smtClean="0"/>
              <a:t>”</a:t>
            </a:r>
            <a:r>
              <a:rPr lang="en-US" altLang="ja-JP" sz="2400" dirty="0" smtClean="0"/>
              <a:t> network by feeding it data inputs for which outputs are known, to help neural network learn solution by example </a:t>
            </a:r>
          </a:p>
          <a:p>
            <a:r>
              <a:rPr lang="en-US" altLang="en-US" sz="2400" dirty="0" smtClean="0"/>
              <a:t>Used in medicine, science, and business for problems in pattern classification, prediction, financial analysis, and control and optimization</a:t>
            </a:r>
            <a:endParaRPr lang="en-US" altLang="en-US" sz="2400" dirty="0"/>
          </a:p>
        </p:txBody>
      </p:sp>
    </p:spTree>
    <p:extLst>
      <p:ext uri="{BB962C8B-B14F-4D97-AF65-F5344CB8AC3E}">
        <p14:creationId xmlns:p14="http://schemas.microsoft.com/office/powerpoint/2010/main" val="3059325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11.9: How a Neural Network Works</a:t>
            </a:r>
            <a:endParaRPr lang="en-US" dirty="0"/>
          </a:p>
        </p:txBody>
      </p:sp>
      <p:pic>
        <p:nvPicPr>
          <p:cNvPr id="3" name="Picture 2" descr="This graphic illustrates how a neural network wo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825708"/>
            <a:ext cx="7511633" cy="3203491"/>
          </a:xfrm>
          <a:prstGeom prst="rect">
            <a:avLst/>
          </a:prstGeom>
        </p:spPr>
      </p:pic>
    </p:spTree>
    <p:extLst>
      <p:ext uri="{BB962C8B-B14F-4D97-AF65-F5344CB8AC3E}">
        <p14:creationId xmlns:p14="http://schemas.microsoft.com/office/powerpoint/2010/main" val="1550398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Genetic Algorithms</a:t>
            </a:r>
            <a:endParaRPr lang="en-US" dirty="0"/>
          </a:p>
        </p:txBody>
      </p:sp>
      <p:sp>
        <p:nvSpPr>
          <p:cNvPr id="3" name="Content Placeholder 2"/>
          <p:cNvSpPr>
            <a:spLocks noGrp="1"/>
          </p:cNvSpPr>
          <p:nvPr>
            <p:ph idx="1"/>
          </p:nvPr>
        </p:nvSpPr>
        <p:spPr/>
        <p:txBody>
          <a:bodyPr/>
          <a:lstStyle/>
          <a:p>
            <a:r>
              <a:rPr lang="en-US" sz="2400" dirty="0" smtClean="0"/>
              <a:t>Useful for finding optimal solution for specific problem by examining very large number of possible solutions for that problem</a:t>
            </a:r>
          </a:p>
          <a:p>
            <a:r>
              <a:rPr lang="en-US" sz="2400" dirty="0" smtClean="0"/>
              <a:t>Conceptually based on process of evolution</a:t>
            </a:r>
          </a:p>
          <a:p>
            <a:pPr lvl="1"/>
            <a:r>
              <a:rPr lang="en-US" sz="1800" dirty="0" smtClean="0"/>
              <a:t>Search among solution variables by changing and reorganizing component parts using processes such as inheritance, mutation, and selection</a:t>
            </a:r>
          </a:p>
          <a:p>
            <a:r>
              <a:rPr lang="en-US" sz="2400" dirty="0" smtClean="0"/>
              <a:t>Used in optimization problems (minimization of costs, efficient scheduling, optimal jet engine design) in which hundreds or thousands of variables exist</a:t>
            </a:r>
          </a:p>
          <a:p>
            <a:r>
              <a:rPr lang="en-US" sz="2400" dirty="0" smtClean="0"/>
              <a:t>Able to evaluate many solution alternatives quickly</a:t>
            </a:r>
            <a:endParaRPr lang="en-US" sz="2400" dirty="0"/>
          </a:p>
        </p:txBody>
      </p:sp>
    </p:spTree>
    <p:extLst>
      <p:ext uri="{BB962C8B-B14F-4D97-AF65-F5344CB8AC3E}">
        <p14:creationId xmlns:p14="http://schemas.microsoft.com/office/powerpoint/2010/main" val="14594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Cadillac Creates Virtual Dealerships </a:t>
            </a:r>
            <a:r>
              <a:rPr lang="en-US" altLang="en-US" dirty="0" smtClean="0"/>
              <a:t>(1 of 2)</a:t>
            </a:r>
            <a:endParaRPr lang="en-US" altLang="en-US" dirty="0"/>
          </a:p>
        </p:txBody>
      </p:sp>
      <p:sp>
        <p:nvSpPr>
          <p:cNvPr id="3" name="Content Placeholder 2"/>
          <p:cNvSpPr>
            <a:spLocks noGrp="1"/>
          </p:cNvSpPr>
          <p:nvPr>
            <p:ph idx="1"/>
          </p:nvPr>
        </p:nvSpPr>
        <p:spPr/>
        <p:txBody>
          <a:bodyPr/>
          <a:lstStyle/>
          <a:p>
            <a:r>
              <a:rPr lang="en-US" altLang="en-US" dirty="0" smtClean="0"/>
              <a:t>Problem</a:t>
            </a:r>
          </a:p>
          <a:p>
            <a:pPr lvl="1"/>
            <a:r>
              <a:rPr lang="en-US" dirty="0" smtClean="0"/>
              <a:t>Excess number of dealerships</a:t>
            </a:r>
          </a:p>
          <a:p>
            <a:pPr lvl="1"/>
            <a:r>
              <a:rPr lang="en-US" dirty="0" smtClean="0"/>
              <a:t>Excess inventory</a:t>
            </a:r>
          </a:p>
          <a:p>
            <a:pPr lvl="1"/>
            <a:r>
              <a:rPr lang="en-US" dirty="0" smtClean="0"/>
              <a:t>Opportunities from new technology</a:t>
            </a:r>
          </a:p>
          <a:p>
            <a:r>
              <a:rPr lang="en-US" altLang="en-US" dirty="0" smtClean="0"/>
              <a:t>Solutions  </a:t>
            </a:r>
          </a:p>
          <a:p>
            <a:pPr lvl="1"/>
            <a:r>
              <a:rPr lang="en-US" dirty="0" smtClean="0"/>
              <a:t>Revise sales process</a:t>
            </a:r>
          </a:p>
          <a:p>
            <a:pPr lvl="1"/>
            <a:r>
              <a:rPr lang="en-US" dirty="0" smtClean="0"/>
              <a:t>Virtual reality software</a:t>
            </a:r>
          </a:p>
          <a:p>
            <a:pPr lvl="1"/>
            <a:r>
              <a:rPr lang="en-US" dirty="0" smtClean="0"/>
              <a:t>Virtual reality headsets, headphones</a:t>
            </a:r>
          </a:p>
          <a:p>
            <a:pPr lvl="1"/>
            <a:r>
              <a:rPr lang="en-US" dirty="0" smtClean="0"/>
              <a:t>Touchscreen configurators</a:t>
            </a:r>
          </a:p>
        </p:txBody>
      </p:sp>
    </p:spTree>
    <p:extLst>
      <p:ext uri="{BB962C8B-B14F-4D97-AF65-F5344CB8AC3E}">
        <p14:creationId xmlns:p14="http://schemas.microsoft.com/office/powerpoint/2010/main" val="3715733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11.10: The Components of a Genetic Algorithm</a:t>
            </a:r>
            <a:endParaRPr lang="en-US" dirty="0"/>
          </a:p>
        </p:txBody>
      </p:sp>
      <p:pic>
        <p:nvPicPr>
          <p:cNvPr id="3" name="Picture 2" descr="This graphic illustrates the components of a genetic algorith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842181"/>
            <a:ext cx="7511633" cy="3170544"/>
          </a:xfrm>
          <a:prstGeom prst="rect">
            <a:avLst/>
          </a:prstGeom>
        </p:spPr>
      </p:pic>
    </p:spTree>
    <p:extLst>
      <p:ext uri="{BB962C8B-B14F-4D97-AF65-F5344CB8AC3E}">
        <p14:creationId xmlns:p14="http://schemas.microsoft.com/office/powerpoint/2010/main" val="518895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Intelligent Agents</a:t>
            </a:r>
            <a:endParaRPr lang="en-US" dirty="0"/>
          </a:p>
        </p:txBody>
      </p:sp>
      <p:sp>
        <p:nvSpPr>
          <p:cNvPr id="3" name="Content Placeholder 2"/>
          <p:cNvSpPr>
            <a:spLocks noGrp="1"/>
          </p:cNvSpPr>
          <p:nvPr>
            <p:ph idx="1"/>
          </p:nvPr>
        </p:nvSpPr>
        <p:spPr/>
        <p:txBody>
          <a:bodyPr/>
          <a:lstStyle/>
          <a:p>
            <a:r>
              <a:rPr lang="en-US" dirty="0" smtClean="0"/>
              <a:t>Work without direct human intervention to carry out repetitive, predictable tasks </a:t>
            </a:r>
          </a:p>
          <a:p>
            <a:pPr lvl="1"/>
            <a:r>
              <a:rPr lang="en-US" dirty="0" smtClean="0"/>
              <a:t>Deleting junk e-mail</a:t>
            </a:r>
          </a:p>
          <a:p>
            <a:pPr lvl="1"/>
            <a:r>
              <a:rPr lang="en-US" dirty="0" smtClean="0"/>
              <a:t>Finding cheapest airfare</a:t>
            </a:r>
          </a:p>
          <a:p>
            <a:r>
              <a:rPr lang="en-US" dirty="0" smtClean="0"/>
              <a:t>Use limited built-in or learned knowledge base</a:t>
            </a:r>
          </a:p>
          <a:p>
            <a:pPr lvl="1"/>
            <a:r>
              <a:rPr lang="en-US" dirty="0" smtClean="0"/>
              <a:t>Some are capable of self-adjustment, for example: Siri</a:t>
            </a:r>
          </a:p>
          <a:p>
            <a:r>
              <a:rPr lang="en-US" dirty="0" smtClean="0"/>
              <a:t>Chatbots</a:t>
            </a:r>
          </a:p>
          <a:p>
            <a:r>
              <a:rPr lang="en-US" dirty="0" smtClean="0"/>
              <a:t>Agent-based modeling applications: </a:t>
            </a:r>
          </a:p>
          <a:p>
            <a:pPr lvl="1"/>
            <a:r>
              <a:rPr lang="en-US" dirty="0" smtClean="0"/>
              <a:t>Model behavior of consumers, stock markets, and supply chains; used to predict spread of epidemics </a:t>
            </a:r>
            <a:endParaRPr lang="en-US" dirty="0"/>
          </a:p>
        </p:txBody>
      </p:sp>
    </p:spTree>
    <p:extLst>
      <p:ext uri="{BB962C8B-B14F-4D97-AF65-F5344CB8AC3E}">
        <p14:creationId xmlns:p14="http://schemas.microsoft.com/office/powerpoint/2010/main" val="3817367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11.11: Intelligent Agents in P&amp;G’s Supply Chain Network</a:t>
            </a:r>
            <a:endParaRPr lang="en-US" dirty="0"/>
          </a:p>
        </p:txBody>
      </p:sp>
      <p:pic>
        <p:nvPicPr>
          <p:cNvPr id="3" name="Picture 2" descr="This graphic illustrates Procter &amp; Gamble’s use of intelligent agents in its supply chain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6941683" cy="4343400"/>
          </a:xfrm>
          <a:prstGeom prst="rect">
            <a:avLst/>
          </a:prstGeom>
        </p:spPr>
      </p:pic>
    </p:spTree>
    <p:extLst>
      <p:ext uri="{BB962C8B-B14F-4D97-AF65-F5344CB8AC3E}">
        <p14:creationId xmlns:p14="http://schemas.microsoft.com/office/powerpoint/2010/main" val="1454092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Hybrid AI </a:t>
            </a:r>
            <a:r>
              <a:rPr lang="en-US" altLang="en-US" dirty="0" smtClean="0"/>
              <a:t>Systems</a:t>
            </a:r>
            <a:endParaRPr lang="en-US" dirty="0"/>
          </a:p>
        </p:txBody>
      </p:sp>
      <p:sp>
        <p:nvSpPr>
          <p:cNvPr id="3" name="Content Placeholder 2"/>
          <p:cNvSpPr>
            <a:spLocks noGrp="1"/>
          </p:cNvSpPr>
          <p:nvPr>
            <p:ph idx="1"/>
          </p:nvPr>
        </p:nvSpPr>
        <p:spPr/>
        <p:txBody>
          <a:bodyPr/>
          <a:lstStyle/>
          <a:p>
            <a:r>
              <a:rPr lang="en-US" altLang="en-US" dirty="0" smtClean="0"/>
              <a:t>Genetic algorithms, fuzzy logic, neural networks, and expert systems integrated into single application to take advantage of best features of each</a:t>
            </a:r>
          </a:p>
          <a:p>
            <a:r>
              <a:rPr lang="en-US" altLang="en-US" dirty="0" smtClean="0"/>
              <a:t>For example: Matsushita </a:t>
            </a:r>
            <a:r>
              <a:rPr lang="ja-JP" altLang="en-US" dirty="0" smtClean="0"/>
              <a:t>“</a:t>
            </a:r>
            <a:r>
              <a:rPr lang="en-US" altLang="ja-JP" dirty="0" smtClean="0"/>
              <a:t>neurofuzzy</a:t>
            </a:r>
            <a:r>
              <a:rPr lang="ja-JP" altLang="en-US" dirty="0" smtClean="0"/>
              <a:t>”</a:t>
            </a:r>
            <a:r>
              <a:rPr lang="en-US" altLang="ja-JP" dirty="0" smtClean="0"/>
              <a:t> washing machine that combines fuzzy logic with neural networks</a:t>
            </a:r>
          </a:p>
          <a:p>
            <a:endParaRPr lang="en-US" dirty="0"/>
          </a:p>
        </p:txBody>
      </p:sp>
    </p:spTree>
    <p:extLst>
      <p:ext uri="{BB962C8B-B14F-4D97-AF65-F5344CB8AC3E}">
        <p14:creationId xmlns:p14="http://schemas.microsoft.com/office/powerpoint/2010/main" val="417626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Cadillac Creates Virtual Dealerships </a:t>
            </a:r>
            <a:r>
              <a:rPr lang="en-US" altLang="en-US" dirty="0" smtClean="0"/>
              <a:t>(2 of 2)</a:t>
            </a:r>
            <a:endParaRPr lang="en-US" altLang="en-US" dirty="0"/>
          </a:p>
        </p:txBody>
      </p:sp>
      <p:sp>
        <p:nvSpPr>
          <p:cNvPr id="3" name="Content Placeholder 2"/>
          <p:cNvSpPr>
            <a:spLocks noGrp="1"/>
          </p:cNvSpPr>
          <p:nvPr>
            <p:ph idx="1"/>
          </p:nvPr>
        </p:nvSpPr>
        <p:spPr/>
        <p:txBody>
          <a:bodyPr/>
          <a:lstStyle/>
          <a:p>
            <a:r>
              <a:rPr lang="en-US" altLang="en-US" dirty="0" smtClean="0"/>
              <a:t>Cadillac virtual reality to reduce inventory and costs</a:t>
            </a:r>
            <a:endParaRPr lang="en-US" dirty="0" smtClean="0"/>
          </a:p>
          <a:p>
            <a:r>
              <a:rPr lang="en-US" altLang="en-US" dirty="0" smtClean="0"/>
              <a:t>Demonstrates IT</a:t>
            </a:r>
            <a:r>
              <a:rPr lang="en-US" altLang="ja-JP" dirty="0" smtClean="0"/>
              <a:t>’s role in helping organizations improve performance and remain competitive</a:t>
            </a:r>
          </a:p>
          <a:p>
            <a:r>
              <a:rPr lang="en-US" altLang="en-US" dirty="0" smtClean="0"/>
              <a:t>Illustrates the ability of IT systems to create new services and efficiencies</a:t>
            </a:r>
            <a:endParaRPr lang="en-US" altLang="en-US" dirty="0"/>
          </a:p>
        </p:txBody>
      </p:sp>
    </p:spTree>
    <p:extLst>
      <p:ext uri="{BB962C8B-B14F-4D97-AF65-F5344CB8AC3E}">
        <p14:creationId xmlns:p14="http://schemas.microsoft.com/office/powerpoint/2010/main" val="267646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Role of Knowledge Management Systems in Business?</a:t>
            </a:r>
            <a:endParaRPr lang="en-US" dirty="0"/>
          </a:p>
        </p:txBody>
      </p:sp>
      <p:sp>
        <p:nvSpPr>
          <p:cNvPr id="3" name="Content Placeholder 2"/>
          <p:cNvSpPr>
            <a:spLocks noGrp="1"/>
          </p:cNvSpPr>
          <p:nvPr>
            <p:ph idx="1"/>
          </p:nvPr>
        </p:nvSpPr>
        <p:spPr/>
        <p:txBody>
          <a:bodyPr/>
          <a:lstStyle/>
          <a:p>
            <a:r>
              <a:rPr lang="en-US" altLang="en-US" sz="2400" dirty="0" smtClean="0"/>
              <a:t>Knowledge management systems among fastest growing areas of software investment</a:t>
            </a:r>
          </a:p>
          <a:p>
            <a:r>
              <a:rPr lang="en-US" altLang="en-US" sz="2400" dirty="0" smtClean="0"/>
              <a:t>Information economy</a:t>
            </a:r>
          </a:p>
          <a:p>
            <a:pPr lvl="1"/>
            <a:r>
              <a:rPr lang="en-US" altLang="en-US" sz="1800" dirty="0" smtClean="0"/>
              <a:t>37 percent U.S. labor force: knowledge and information workers</a:t>
            </a:r>
          </a:p>
          <a:p>
            <a:pPr lvl="1"/>
            <a:r>
              <a:rPr lang="en-US" altLang="en-US" sz="1800" dirty="0" smtClean="0"/>
              <a:t>55 percent U.S. GDP from knowledge and information sectors</a:t>
            </a:r>
          </a:p>
          <a:p>
            <a:r>
              <a:rPr lang="en-US" altLang="en-US" sz="2400" dirty="0" smtClean="0"/>
              <a:t>Substantial part of a firm</a:t>
            </a:r>
            <a:r>
              <a:rPr lang="en-US" altLang="ja-JP" sz="2400" dirty="0" smtClean="0"/>
              <a:t>’s stock market value is related to intangible assets: knowledge, brands, reputations, and unique business processes</a:t>
            </a:r>
          </a:p>
          <a:p>
            <a:r>
              <a:rPr lang="en-US" altLang="en-US" sz="2400" dirty="0" smtClean="0"/>
              <a:t>Well-executed knowledge-based projects can produce extraordinary ROI</a:t>
            </a:r>
          </a:p>
          <a:p>
            <a:endParaRPr lang="en-US" altLang="en-US" sz="2400" dirty="0"/>
          </a:p>
        </p:txBody>
      </p:sp>
    </p:spTree>
    <p:extLst>
      <p:ext uri="{BB962C8B-B14F-4D97-AF65-F5344CB8AC3E}">
        <p14:creationId xmlns:p14="http://schemas.microsoft.com/office/powerpoint/2010/main" val="979569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Dimensions of Knowledge (1 of 2)</a:t>
            </a:r>
            <a:endParaRPr lang="en-US" dirty="0"/>
          </a:p>
        </p:txBody>
      </p:sp>
      <p:sp>
        <p:nvSpPr>
          <p:cNvPr id="3" name="Content Placeholder 2"/>
          <p:cNvSpPr>
            <a:spLocks noGrp="1"/>
          </p:cNvSpPr>
          <p:nvPr>
            <p:ph idx="1"/>
          </p:nvPr>
        </p:nvSpPr>
        <p:spPr/>
        <p:txBody>
          <a:bodyPr/>
          <a:lstStyle/>
          <a:p>
            <a:r>
              <a:rPr lang="en-US" dirty="0" smtClean="0"/>
              <a:t>Data, knowledge, and wisdom</a:t>
            </a:r>
          </a:p>
          <a:p>
            <a:r>
              <a:rPr lang="en-US" dirty="0" smtClean="0"/>
              <a:t>Tacit knowledge and explicit knowledge</a:t>
            </a:r>
          </a:p>
          <a:p>
            <a:r>
              <a:rPr lang="en-US" dirty="0" smtClean="0"/>
              <a:t>Important dimensions of knowledge</a:t>
            </a:r>
          </a:p>
          <a:p>
            <a:pPr lvl="1"/>
            <a:r>
              <a:rPr lang="en-US" dirty="0" smtClean="0"/>
              <a:t>Knowledge is a firm asset.</a:t>
            </a:r>
          </a:p>
          <a:p>
            <a:pPr lvl="1"/>
            <a:r>
              <a:rPr lang="en-US" dirty="0" smtClean="0"/>
              <a:t>Knowledge has different forms.</a:t>
            </a:r>
          </a:p>
          <a:p>
            <a:pPr lvl="1"/>
            <a:r>
              <a:rPr lang="en-US" altLang="en-US" dirty="0"/>
              <a:t>Knowledge has a location.</a:t>
            </a:r>
          </a:p>
          <a:p>
            <a:pPr lvl="1"/>
            <a:r>
              <a:rPr lang="en-US" altLang="en-US" dirty="0"/>
              <a:t>Knowledge is situational</a:t>
            </a:r>
            <a:r>
              <a:rPr lang="en-US" altLang="en-US" dirty="0" smtClean="0"/>
              <a:t>.</a:t>
            </a:r>
            <a:endParaRPr lang="en-US" dirty="0" smtClean="0"/>
          </a:p>
        </p:txBody>
      </p:sp>
    </p:spTree>
    <p:extLst>
      <p:ext uri="{BB962C8B-B14F-4D97-AF65-F5344CB8AC3E}">
        <p14:creationId xmlns:p14="http://schemas.microsoft.com/office/powerpoint/2010/main" val="543942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Dimensions of Knowledge </a:t>
            </a:r>
            <a:r>
              <a:rPr lang="en-US" dirty="0" smtClean="0"/>
              <a:t>(2 of </a:t>
            </a:r>
            <a:r>
              <a:rPr lang="en-US" dirty="0"/>
              <a:t>2)</a:t>
            </a:r>
          </a:p>
        </p:txBody>
      </p:sp>
      <p:sp>
        <p:nvSpPr>
          <p:cNvPr id="3" name="Content Placeholder 2"/>
          <p:cNvSpPr>
            <a:spLocks noGrp="1"/>
          </p:cNvSpPr>
          <p:nvPr>
            <p:ph idx="1"/>
          </p:nvPr>
        </p:nvSpPr>
        <p:spPr/>
        <p:txBody>
          <a:bodyPr/>
          <a:lstStyle/>
          <a:p>
            <a:pPr>
              <a:buFont typeface="Arial" charset="0"/>
              <a:buChar char="•"/>
              <a:defRPr/>
            </a:pPr>
            <a:r>
              <a:rPr lang="en-US" sz="2400" dirty="0" smtClean="0">
                <a:cs typeface="ＭＳ Ｐゴシック" charset="0"/>
              </a:rPr>
              <a:t>Knowledge-based core competencies</a:t>
            </a:r>
          </a:p>
          <a:p>
            <a:pPr lvl="1">
              <a:buFont typeface="Arial" charset="0"/>
              <a:buChar char="•"/>
              <a:defRPr/>
            </a:pPr>
            <a:r>
              <a:rPr lang="en-US" sz="1600" dirty="0" smtClean="0">
                <a:cs typeface="ＭＳ Ｐゴシック" charset="0"/>
              </a:rPr>
              <a:t>Key organizational assets</a:t>
            </a:r>
          </a:p>
          <a:p>
            <a:pPr>
              <a:buFont typeface="Arial" charset="0"/>
              <a:buChar char="•"/>
              <a:defRPr/>
            </a:pPr>
            <a:r>
              <a:rPr lang="en-US" sz="2400" dirty="0" smtClean="0">
                <a:cs typeface="ＭＳ Ｐゴシック" charset="0"/>
              </a:rPr>
              <a:t>Knowing </a:t>
            </a:r>
            <a:r>
              <a:rPr lang="en-US" sz="2400" dirty="0">
                <a:cs typeface="ＭＳ Ｐゴシック" charset="0"/>
              </a:rPr>
              <a:t>how to do things effectively and efficiently in ways others cannot duplicate is </a:t>
            </a:r>
            <a:r>
              <a:rPr lang="en-US" sz="2400" dirty="0" smtClean="0">
                <a:cs typeface="ＭＳ Ｐゴシック" charset="0"/>
              </a:rPr>
              <a:t>a prime </a:t>
            </a:r>
            <a:r>
              <a:rPr lang="en-US" sz="2400" dirty="0">
                <a:cs typeface="ＭＳ Ｐゴシック" charset="0"/>
              </a:rPr>
              <a:t>source of profit and competitive advantage</a:t>
            </a:r>
          </a:p>
          <a:p>
            <a:pPr lvl="1">
              <a:buFont typeface="Arial" charset="0"/>
              <a:buChar char="–"/>
              <a:defRPr/>
            </a:pPr>
            <a:r>
              <a:rPr lang="en-US" dirty="0" smtClean="0"/>
              <a:t>Example: Having </a:t>
            </a:r>
            <a:r>
              <a:rPr lang="en-US" dirty="0"/>
              <a:t>a unique build-to-order production </a:t>
            </a:r>
            <a:r>
              <a:rPr lang="en-US" dirty="0" smtClean="0"/>
              <a:t>system</a:t>
            </a:r>
          </a:p>
          <a:p>
            <a:pPr>
              <a:buFont typeface="Arial" charset="0"/>
              <a:buChar char="–"/>
              <a:defRPr/>
            </a:pPr>
            <a:r>
              <a:rPr lang="en-US" dirty="0" smtClean="0"/>
              <a:t>Organizational learning</a:t>
            </a:r>
          </a:p>
          <a:p>
            <a:pPr lvl="1"/>
            <a:r>
              <a:rPr lang="en-US" dirty="0"/>
              <a:t>Process in which </a:t>
            </a:r>
            <a:r>
              <a:rPr lang="en-US" dirty="0" smtClean="0"/>
              <a:t>organizations gain </a:t>
            </a:r>
            <a:r>
              <a:rPr lang="en-US" dirty="0"/>
              <a:t>experience through collection of data, measurement, trial and error, and </a:t>
            </a:r>
            <a:r>
              <a:rPr lang="en-US" dirty="0" smtClean="0"/>
              <a:t>feedback</a:t>
            </a:r>
            <a:endParaRPr lang="en-US" dirty="0"/>
          </a:p>
        </p:txBody>
      </p:sp>
    </p:spTree>
    <p:extLst>
      <p:ext uri="{BB962C8B-B14F-4D97-AF65-F5344CB8AC3E}">
        <p14:creationId xmlns:p14="http://schemas.microsoft.com/office/powerpoint/2010/main" val="83471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Knowledge Management Value Chain (1 of 3)</a:t>
            </a:r>
            <a:endParaRPr lang="en-US" dirty="0"/>
          </a:p>
        </p:txBody>
      </p:sp>
      <p:sp>
        <p:nvSpPr>
          <p:cNvPr id="3" name="Content Placeholder 2"/>
          <p:cNvSpPr>
            <a:spLocks noGrp="1"/>
          </p:cNvSpPr>
          <p:nvPr>
            <p:ph idx="1"/>
          </p:nvPr>
        </p:nvSpPr>
        <p:spPr/>
        <p:txBody>
          <a:bodyPr/>
          <a:lstStyle/>
          <a:p>
            <a:pPr>
              <a:defRPr/>
            </a:pPr>
            <a:r>
              <a:rPr lang="en-US" dirty="0">
                <a:cs typeface="ＭＳ Ｐゴシック" charset="0"/>
              </a:rPr>
              <a:t>Knowledge management</a:t>
            </a:r>
          </a:p>
          <a:p>
            <a:pPr lvl="1">
              <a:defRPr/>
            </a:pPr>
            <a:r>
              <a:rPr lang="en-US" dirty="0"/>
              <a:t>Set of business processes developed in an organization to create, store, transfer, and apply knowledge </a:t>
            </a:r>
          </a:p>
          <a:p>
            <a:pPr>
              <a:defRPr/>
            </a:pPr>
            <a:r>
              <a:rPr lang="en-US" dirty="0">
                <a:cs typeface="ＭＳ Ｐゴシック" charset="0"/>
              </a:rPr>
              <a:t>Knowledge management value </a:t>
            </a:r>
            <a:r>
              <a:rPr lang="en-US" dirty="0" smtClean="0">
                <a:cs typeface="ＭＳ Ｐゴシック" charset="0"/>
              </a:rPr>
              <a:t>chain</a:t>
            </a:r>
            <a:endParaRPr lang="en-US" dirty="0">
              <a:cs typeface="ＭＳ Ｐゴシック" charset="0"/>
            </a:endParaRPr>
          </a:p>
          <a:p>
            <a:pPr lvl="1">
              <a:defRPr/>
            </a:pPr>
            <a:r>
              <a:rPr lang="en-US" dirty="0"/>
              <a:t>Each stage adds value to raw data and information as they are transformed into usable </a:t>
            </a:r>
            <a:r>
              <a:rPr lang="en-US" dirty="0" smtClean="0"/>
              <a:t>knowledge</a:t>
            </a:r>
          </a:p>
          <a:p>
            <a:pPr lvl="2">
              <a:spcBef>
                <a:spcPts val="0"/>
              </a:spcBef>
              <a:defRPr/>
            </a:pPr>
            <a:r>
              <a:rPr lang="en-US" dirty="0" smtClean="0"/>
              <a:t>Knowledge </a:t>
            </a:r>
            <a:r>
              <a:rPr lang="en-US" dirty="0"/>
              <a:t>acquisition</a:t>
            </a:r>
          </a:p>
          <a:p>
            <a:pPr lvl="2">
              <a:spcBef>
                <a:spcPts val="0"/>
              </a:spcBef>
              <a:defRPr/>
            </a:pPr>
            <a:r>
              <a:rPr lang="en-US" dirty="0"/>
              <a:t>Knowledge storage</a:t>
            </a:r>
          </a:p>
          <a:p>
            <a:pPr lvl="2">
              <a:spcBef>
                <a:spcPts val="0"/>
              </a:spcBef>
              <a:defRPr/>
            </a:pPr>
            <a:r>
              <a:rPr lang="en-US" dirty="0"/>
              <a:t>Knowledge dissemination</a:t>
            </a:r>
          </a:p>
          <a:p>
            <a:pPr lvl="2">
              <a:spcBef>
                <a:spcPts val="0"/>
              </a:spcBef>
              <a:defRPr/>
            </a:pPr>
            <a:r>
              <a:rPr lang="en-US" dirty="0"/>
              <a:t>Knowledge </a:t>
            </a:r>
            <a:r>
              <a:rPr lang="en-US" dirty="0" smtClean="0"/>
              <a:t>application</a:t>
            </a:r>
            <a:endParaRPr lang="en-US" dirty="0"/>
          </a:p>
        </p:txBody>
      </p:sp>
    </p:spTree>
    <p:extLst>
      <p:ext uri="{BB962C8B-B14F-4D97-AF65-F5344CB8AC3E}">
        <p14:creationId xmlns:p14="http://schemas.microsoft.com/office/powerpoint/2010/main" val="2554161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3685</TotalTime>
  <Words>5719</Words>
  <Application>Microsoft Macintosh PowerPoint</Application>
  <PresentationFormat>On-screen Show (4:3)</PresentationFormat>
  <Paragraphs>379</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ＭＳ Ｐゴシック</vt:lpstr>
      <vt:lpstr>Times New Roman</vt:lpstr>
      <vt:lpstr>Verdana</vt:lpstr>
      <vt:lpstr>Wingdings</vt:lpstr>
      <vt:lpstr>Arial</vt:lpstr>
      <vt:lpstr>508 Lecture</vt:lpstr>
      <vt:lpstr>Management Information Systems: Managing the Digital Firm</vt:lpstr>
      <vt:lpstr>Learning Objectives</vt:lpstr>
      <vt:lpstr>Video Cases</vt:lpstr>
      <vt:lpstr>Cadillac Creates Virtual Dealerships (1 of 2)</vt:lpstr>
      <vt:lpstr>Cadillac Creates Virtual Dealerships (2 of 2)</vt:lpstr>
      <vt:lpstr>What Is the Role of Knowledge Management Systems in Business?</vt:lpstr>
      <vt:lpstr>Important Dimensions of Knowledge (1 of 2)</vt:lpstr>
      <vt:lpstr>Important Dimensions of Knowledge (2 of 2)</vt:lpstr>
      <vt:lpstr>The Knowledge Management Value Chain (1 of 3)</vt:lpstr>
      <vt:lpstr>The Knowledge Management Value Chain (2 of 3)</vt:lpstr>
      <vt:lpstr>The Knowledge Management Value Chain (3 of 3)</vt:lpstr>
      <vt:lpstr>Figure 11.1: The Knowledge Management Value Chain</vt:lpstr>
      <vt:lpstr>Building Organizational and Management Capital: Collaboration, Communities of Practice, and Office Environments</vt:lpstr>
      <vt:lpstr>Types of Knowledge Management Systems</vt:lpstr>
      <vt:lpstr>Figure 11.2: Major Types of Knowledge Management Systems</vt:lpstr>
      <vt:lpstr>What Types of Systems Are Used for Enterprise-Wide Knowledge Management?</vt:lpstr>
      <vt:lpstr>Enterprise Content Management Systems</vt:lpstr>
      <vt:lpstr>Figure 11.3: An Enterprise Content Management System</vt:lpstr>
      <vt:lpstr>Interactive Session: Organizations: ECM in the Cloud Empowers New Zealand Department of Conservation</vt:lpstr>
      <vt:lpstr>Locating and Sharing Expertise</vt:lpstr>
      <vt:lpstr>Learning Management Systems (LMS)</vt:lpstr>
      <vt:lpstr>Knowledge Workers and Knowledge Work</vt:lpstr>
      <vt:lpstr>Requirements of Knowledge Work Systems</vt:lpstr>
      <vt:lpstr>Figure 11.4: Requirements of Knowledge Work Systems</vt:lpstr>
      <vt:lpstr>Examples of Knowledge Work Systems</vt:lpstr>
      <vt:lpstr>What Are the Business Benefits of Using Intelligent Techniques for Knowledge Management?</vt:lpstr>
      <vt:lpstr>Interactive Session: Technology: Will Robots Replace People in Manufacturing?</vt:lpstr>
      <vt:lpstr>Capturing Knowledge: Expert Systems (1 of 2)</vt:lpstr>
      <vt:lpstr>Figure 11.5: Rules in an Expert System</vt:lpstr>
      <vt:lpstr>Figure 11.6: Inference Engines in Expert Systems</vt:lpstr>
      <vt:lpstr>Capturing Knowledge: Expert Systems (2 of 2)</vt:lpstr>
      <vt:lpstr>Organizational Intelligence: Case-Based Reasoning</vt:lpstr>
      <vt:lpstr>Figure 11.7: How Case-Based Reasoning Works</vt:lpstr>
      <vt:lpstr>Fuzzy Logic Systems</vt:lpstr>
      <vt:lpstr>Figure 11.8: Fuzzy Logic for Temperature Control</vt:lpstr>
      <vt:lpstr>Machine Learning</vt:lpstr>
      <vt:lpstr>Neural Networks</vt:lpstr>
      <vt:lpstr>Figure 11.9: How a Neural Network Works</vt:lpstr>
      <vt:lpstr>Genetic Algorithms</vt:lpstr>
      <vt:lpstr>Figure 11.10: The Components of a Genetic Algorithm</vt:lpstr>
      <vt:lpstr>Intelligent Agents</vt:lpstr>
      <vt:lpstr>Figure 11.11: Intelligent Agents in P&amp;G’s Supply Chain Network</vt:lpstr>
      <vt:lpstr>Hybrid AI Systems</vt:lpstr>
    </vt:vector>
  </TitlesOfParts>
  <Company>Pearson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Ann Pulido</cp:lastModifiedBy>
  <cp:revision>215</cp:revision>
  <dcterms:created xsi:type="dcterms:W3CDTF">2014-07-14T20:04:21Z</dcterms:created>
  <dcterms:modified xsi:type="dcterms:W3CDTF">2017-03-03T19:21:20Z</dcterms:modified>
  <cp:category>Information Systems</cp:category>
</cp:coreProperties>
</file>